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69"/>
  </p:notesMasterIdLst>
  <p:sldIdLst>
    <p:sldId id="256" r:id="rId3"/>
    <p:sldId id="267" r:id="rId4"/>
    <p:sldId id="276" r:id="rId5"/>
    <p:sldId id="277" r:id="rId6"/>
    <p:sldId id="274" r:id="rId7"/>
    <p:sldId id="257" r:id="rId8"/>
    <p:sldId id="275" r:id="rId9"/>
    <p:sldId id="279" r:id="rId10"/>
    <p:sldId id="280" r:id="rId11"/>
    <p:sldId id="281" r:id="rId12"/>
    <p:sldId id="282" r:id="rId13"/>
    <p:sldId id="283" r:id="rId14"/>
    <p:sldId id="328" r:id="rId15"/>
    <p:sldId id="329" r:id="rId16"/>
    <p:sldId id="322" r:id="rId17"/>
    <p:sldId id="336" r:id="rId18"/>
    <p:sldId id="337" r:id="rId19"/>
    <p:sldId id="284" r:id="rId20"/>
    <p:sldId id="335" r:id="rId21"/>
    <p:sldId id="285" r:id="rId22"/>
    <p:sldId id="338" r:id="rId23"/>
    <p:sldId id="308" r:id="rId24"/>
    <p:sldId id="339" r:id="rId25"/>
    <p:sldId id="334" r:id="rId26"/>
    <p:sldId id="291" r:id="rId27"/>
    <p:sldId id="292" r:id="rId28"/>
    <p:sldId id="293" r:id="rId29"/>
    <p:sldId id="294" r:id="rId30"/>
    <p:sldId id="295" r:id="rId31"/>
    <p:sldId id="297" r:id="rId32"/>
    <p:sldId id="298" r:id="rId33"/>
    <p:sldId id="299" r:id="rId34"/>
    <p:sldId id="340" r:id="rId35"/>
    <p:sldId id="330" r:id="rId36"/>
    <p:sldId id="300" r:id="rId37"/>
    <p:sldId id="302" r:id="rId38"/>
    <p:sldId id="301" r:id="rId39"/>
    <p:sldId id="303" r:id="rId40"/>
    <p:sldId id="304" r:id="rId41"/>
    <p:sldId id="305" r:id="rId42"/>
    <p:sldId id="341" r:id="rId43"/>
    <p:sldId id="306" r:id="rId44"/>
    <p:sldId id="307" r:id="rId45"/>
    <p:sldId id="309" r:id="rId46"/>
    <p:sldId id="310" r:id="rId47"/>
    <p:sldId id="331" r:id="rId48"/>
    <p:sldId id="332" r:id="rId49"/>
    <p:sldId id="333" r:id="rId50"/>
    <p:sldId id="323" r:id="rId51"/>
    <p:sldId id="324" r:id="rId52"/>
    <p:sldId id="325" r:id="rId53"/>
    <p:sldId id="326" r:id="rId54"/>
    <p:sldId id="327" r:id="rId55"/>
    <p:sldId id="311" r:id="rId56"/>
    <p:sldId id="312" r:id="rId57"/>
    <p:sldId id="34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266" r:id="rId68"/>
  </p:sldIdLst>
  <p:sldSz cx="9144000" cy="6858000" type="screen4x3"/>
  <p:notesSz cx="7099300" cy="10234613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3" autoAdjust="0"/>
    <p:restoredTop sz="88510" autoAdjust="0"/>
  </p:normalViewPr>
  <p:slideViewPr>
    <p:cSldViewPr>
      <p:cViewPr varScale="1">
        <p:scale>
          <a:sx n="104" d="100"/>
          <a:sy n="104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latinLnBrk="0">
              <a:defRPr lang="pt-BR" sz="1300"/>
            </a:lvl1pPr>
          </a:lstStyle>
          <a:p>
            <a:endParaRPr lang="pt-BR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latinLnBrk="0">
              <a:defRPr lang="pt-BR" sz="1300"/>
            </a:lvl1pPr>
          </a:lstStyle>
          <a:p>
            <a:fld id="{2447E72A-D913-4DC2-9E0A-E520CE8FCC86}" type="datetimeFigureOut">
              <a:rPr lang="pt-BR"/>
              <a:pPr/>
              <a:t>20/05/2016</a:t>
            </a:fld>
            <a:endParaRPr lang="pt-BR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latinLnBrk="0">
              <a:defRPr lang="pt-BR" sz="1300"/>
            </a:lvl1pPr>
          </a:lstStyle>
          <a:p>
            <a:endParaRPr lang="pt-BR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latinLnBrk="0">
              <a:defRPr lang="pt-BR" sz="1300"/>
            </a:lvl1pPr>
          </a:lstStyle>
          <a:p>
            <a:fld id="{A5D78FC6-CE17-4259-A63C-DDFC12E048FC}" type="slidenum">
              <a:rPr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801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Reino_Unido" TargetMode="External"/><Relationship Id="rId13" Type="http://schemas.openxmlformats.org/officeDocument/2006/relationships/hyperlink" Target="https://pt.wikipedia.org/wiki/Life_of_Brian" TargetMode="External"/><Relationship Id="rId18" Type="http://schemas.openxmlformats.org/officeDocument/2006/relationships/hyperlink" Target="https://pt.wikipedia.org/wiki/Jesus" TargetMode="External"/><Relationship Id="rId3" Type="http://schemas.openxmlformats.org/officeDocument/2006/relationships/hyperlink" Target="https://pt.wikipedia.org/wiki/Monty_Python#cite_note-1" TargetMode="External"/><Relationship Id="rId7" Type="http://schemas.openxmlformats.org/officeDocument/2006/relationships/hyperlink" Target="https://pt.wikipedia.org/wiki/Televis%C3%A3o" TargetMode="External"/><Relationship Id="rId12" Type="http://schemas.openxmlformats.org/officeDocument/2006/relationships/hyperlink" Target="https://pt.wikipedia.org/wiki/Monty_Python_and_the_Holy_Grail" TargetMode="External"/><Relationship Id="rId17" Type="http://schemas.openxmlformats.org/officeDocument/2006/relationships/hyperlink" Target="https://pt.wikipedia.org/wiki/1989" TargetMode="External"/><Relationship Id="rId2" Type="http://schemas.openxmlformats.org/officeDocument/2006/relationships/slide" Target="../slides/slide49.xml"/><Relationship Id="rId16" Type="http://schemas.openxmlformats.org/officeDocument/2006/relationships/hyperlink" Target="https://pt.wikipedia.org/wiki/Erik,_the_Viking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Monty_Python's_Flying_Circus" TargetMode="External"/><Relationship Id="rId11" Type="http://schemas.openxmlformats.org/officeDocument/2006/relationships/hyperlink" Target="https://pt.wikipedia.org/wiki/And_Now_For_Something_Completely_Different" TargetMode="External"/><Relationship Id="rId5" Type="http://schemas.openxmlformats.org/officeDocument/2006/relationships/hyperlink" Target="https://pt.wikipedia.org/wiki/Com%C3%A9dia" TargetMode="External"/><Relationship Id="rId15" Type="http://schemas.openxmlformats.org/officeDocument/2006/relationships/hyperlink" Target="https://pt.wikipedia.org/wiki/The_Meaning_of_Life_(filme)" TargetMode="External"/><Relationship Id="rId10" Type="http://schemas.openxmlformats.org/officeDocument/2006/relationships/hyperlink" Target="https://pt.wikipedia.org/wiki/1969" TargetMode="External"/><Relationship Id="rId4" Type="http://schemas.openxmlformats.org/officeDocument/2006/relationships/hyperlink" Target="https://pt.wikipedia.org/wiki/Monty_Python#cite_note-2" TargetMode="External"/><Relationship Id="rId9" Type="http://schemas.openxmlformats.org/officeDocument/2006/relationships/hyperlink" Target="https://pt.wikipedia.org/wiki/5_de_outubro" TargetMode="External"/><Relationship Id="rId14" Type="http://schemas.openxmlformats.org/officeDocument/2006/relationships/hyperlink" Target="https://pt.wikipedia.org/wiki/Monty_Python_Live_at_the_Hollywood_Bowl" TargetMode="Externa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pt.wikipedia.org/wiki/Monte_Parnasso" TargetMode="External"/><Relationship Id="rId13" Type="http://schemas.openxmlformats.org/officeDocument/2006/relationships/hyperlink" Target="http://pt.wikipedia.org/wiki/Imperador_romano" TargetMode="External"/><Relationship Id="rId18" Type="http://schemas.openxmlformats.org/officeDocument/2006/relationships/hyperlink" Target="http://pt.wikipedia.org/wiki/P%C3%ADtia#cite_note-2" TargetMode="External"/><Relationship Id="rId26" Type="http://schemas.openxmlformats.org/officeDocument/2006/relationships/hyperlink" Target="http://pt.wikipedia.org/wiki/Frenesi" TargetMode="External"/><Relationship Id="rId3" Type="http://schemas.openxmlformats.org/officeDocument/2006/relationships/hyperlink" Target="http://pt.wikipedia.org/wiki/Sacerdotisa" TargetMode="External"/><Relationship Id="rId21" Type="http://schemas.openxmlformats.org/officeDocument/2006/relationships/hyperlink" Target="http://pt.wikipedia.org/wiki/Tiamat" TargetMode="External"/><Relationship Id="rId7" Type="http://schemas.openxmlformats.org/officeDocument/2006/relationships/hyperlink" Target="http://pt.wikipedia.org/wiki/Antiga_Gr%C3%A9cia" TargetMode="External"/><Relationship Id="rId12" Type="http://schemas.openxmlformats.org/officeDocument/2006/relationships/hyperlink" Target="http://pt.wikipedia.org/wiki/393" TargetMode="External"/><Relationship Id="rId17" Type="http://schemas.openxmlformats.org/officeDocument/2006/relationships/hyperlink" Target="http://pt.wikipedia.org/wiki/Top%C3%B4nimo" TargetMode="External"/><Relationship Id="rId25" Type="http://schemas.openxmlformats.org/officeDocument/2006/relationships/hyperlink" Target="http://pt.wikipedia.org/wiki/P%C3%ADtia#cite_note-4" TargetMode="External"/><Relationship Id="rId2" Type="http://schemas.openxmlformats.org/officeDocument/2006/relationships/slide" Target="../slides/slide50.xml"/><Relationship Id="rId16" Type="http://schemas.openxmlformats.org/officeDocument/2006/relationships/hyperlink" Target="http://pt.wikipedia.org/wiki/Or%C3%A1culo_de_Delfos" TargetMode="External"/><Relationship Id="rId20" Type="http://schemas.openxmlformats.org/officeDocument/2006/relationships/hyperlink" Target="http://pt.wikipedia.org/wiki/P%C3%ADtia#cite_note-3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t.wikipedia.org/wiki/Delfos" TargetMode="External"/><Relationship Id="rId11" Type="http://schemas.openxmlformats.org/officeDocument/2006/relationships/hyperlink" Target="http://pt.wikipedia.org/wiki/P%C3%ADtia#cite_note-1" TargetMode="External"/><Relationship Id="rId24" Type="http://schemas.openxmlformats.org/officeDocument/2006/relationships/hyperlink" Target="http://pt.wikipedia.org/wiki/Patriarcado" TargetMode="External"/><Relationship Id="rId5" Type="http://schemas.openxmlformats.org/officeDocument/2006/relationships/hyperlink" Target="http://pt.wikipedia.org/wiki/Apolo" TargetMode="External"/><Relationship Id="rId15" Type="http://schemas.openxmlformats.org/officeDocument/2006/relationships/hyperlink" Target="http://pt.wikipedia.org/wiki/Paganismo" TargetMode="External"/><Relationship Id="rId23" Type="http://schemas.openxmlformats.org/officeDocument/2006/relationships/hyperlink" Target="http://pt.wikipedia.org/wiki/Matriarcado" TargetMode="External"/><Relationship Id="rId28" Type="http://schemas.openxmlformats.org/officeDocument/2006/relationships/hyperlink" Target="http://pt.wikipedia.org/wiki/P%C3%ADtia#cite_note-5" TargetMode="External"/><Relationship Id="rId10" Type="http://schemas.openxmlformats.org/officeDocument/2006/relationships/hyperlink" Target="http://pt.wikipedia.org/wiki/S%C3%A9culo_VIII_a.C." TargetMode="External"/><Relationship Id="rId19" Type="http://schemas.openxmlformats.org/officeDocument/2006/relationships/hyperlink" Target="http://pt.wikipedia.org/wiki/P%C3%ADton" TargetMode="External"/><Relationship Id="rId4" Type="http://schemas.openxmlformats.org/officeDocument/2006/relationships/hyperlink" Target="http://pt.wikipedia.org/wiki/Templo_grego" TargetMode="External"/><Relationship Id="rId9" Type="http://schemas.openxmlformats.org/officeDocument/2006/relationships/hyperlink" Target="http://pt.wikipedia.org/wiki/Profecia" TargetMode="External"/><Relationship Id="rId14" Type="http://schemas.openxmlformats.org/officeDocument/2006/relationships/hyperlink" Target="http://pt.wikipedia.org/wiki/Teod%C3%B3sio_I" TargetMode="External"/><Relationship Id="rId22" Type="http://schemas.openxmlformats.org/officeDocument/2006/relationships/hyperlink" Target="http://pt.wikipedia.org/wiki/Marduk" TargetMode="External"/><Relationship Id="rId27" Type="http://schemas.openxmlformats.org/officeDocument/2006/relationships/hyperlink" Target="http://pt.wikipedia.org/wiki/Vapor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pt.wikipedia.org/wiki/2002" TargetMode="External"/><Relationship Id="rId13" Type="http://schemas.openxmlformats.org/officeDocument/2006/relationships/hyperlink" Target="http://pt.wikipedia.org/wiki/Pa%C3%ADses_Baixos" TargetMode="External"/><Relationship Id="rId18" Type="http://schemas.openxmlformats.org/officeDocument/2006/relationships/hyperlink" Target="http://pt.wikipedia.org/wiki/Sistema_operacional" TargetMode="External"/><Relationship Id="rId26" Type="http://schemas.openxmlformats.org/officeDocument/2006/relationships/hyperlink" Target="http://pt.wikipedia.org/wiki/Processador" TargetMode="External"/><Relationship Id="rId3" Type="http://schemas.openxmlformats.org/officeDocument/2006/relationships/hyperlink" Target="http://pt.wikipedia.org/wiki/Roterd%C3%A3" TargetMode="External"/><Relationship Id="rId21" Type="http://schemas.openxmlformats.org/officeDocument/2006/relationships/hyperlink" Target="http://pt.wikipedia.org/wiki/Edsger_Dijkstra#cite_note-Stanford-1" TargetMode="External"/><Relationship Id="rId7" Type="http://schemas.openxmlformats.org/officeDocument/2006/relationships/hyperlink" Target="http://pt.wikipedia.org/wiki/6_de_Agosto" TargetMode="External"/><Relationship Id="rId12" Type="http://schemas.openxmlformats.org/officeDocument/2006/relationships/hyperlink" Target="http://pt.wikipedia.org/wiki/Cientista_da_computa%C3%A7%C3%A3o" TargetMode="External"/><Relationship Id="rId17" Type="http://schemas.openxmlformats.org/officeDocument/2006/relationships/hyperlink" Target="http://pt.wikipedia.org/wiki/Pr%C3%AAmio_Turing" TargetMode="External"/><Relationship Id="rId25" Type="http://schemas.openxmlformats.org/officeDocument/2006/relationships/hyperlink" Target="http://pt.wikipedia.org/wiki/Sem%C3%A1foro_(computa%C3%A7%C3%A3o)" TargetMode="External"/><Relationship Id="rId2" Type="http://schemas.openxmlformats.org/officeDocument/2006/relationships/slide" Target="../slides/slide3.xml"/><Relationship Id="rId16" Type="http://schemas.openxmlformats.org/officeDocument/2006/relationships/hyperlink" Target="http://pt.wikipedia.org/wiki/Linguagem_de_programa%C3%A7%C3%A3o" TargetMode="External"/><Relationship Id="rId20" Type="http://schemas.openxmlformats.org/officeDocument/2006/relationships/hyperlink" Target="http://pt.wikipedia.org/wiki/L%C3%ADngua_portugues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t.wikipedia.org/w/index.php?title=Nuenen&amp;action=edit&amp;redlink=1" TargetMode="External"/><Relationship Id="rId11" Type="http://schemas.openxmlformats.org/officeDocument/2006/relationships/hyperlink" Target="http://upload.wikimedia.org/wikipedia/commons/8/85/Dijkstra.ogg" TargetMode="External"/><Relationship Id="rId24" Type="http://schemas.openxmlformats.org/officeDocument/2006/relationships/hyperlink" Target="http://pt.wikipedia.org/wiki/THE_(sistema_operacional)" TargetMode="External"/><Relationship Id="rId5" Type="http://schemas.openxmlformats.org/officeDocument/2006/relationships/hyperlink" Target="http://pt.wikipedia.org/wiki/1930" TargetMode="External"/><Relationship Id="rId15" Type="http://schemas.openxmlformats.org/officeDocument/2006/relationships/hyperlink" Target="http://pt.wikipedia.org/wiki/Programa_de_computador" TargetMode="External"/><Relationship Id="rId23" Type="http://schemas.openxmlformats.org/officeDocument/2006/relationships/hyperlink" Target="http://pt.wikipedia.org/wiki/Algoritmo_de_Dijkstra" TargetMode="External"/><Relationship Id="rId28" Type="http://schemas.openxmlformats.org/officeDocument/2006/relationships/hyperlink" Target="http://pt.wikipedia.org/wiki/Sistemas_distribu%C3%ADdos" TargetMode="External"/><Relationship Id="rId10" Type="http://schemas.openxmlformats.org/officeDocument/2006/relationships/hyperlink" Target="http://pt.wikipedia.org/wiki/Ajuda:Guia_de_consulta_e_reprodu%C3%A7%C3%A3o/reproduzindo_Ogg" TargetMode="External"/><Relationship Id="rId19" Type="http://schemas.openxmlformats.org/officeDocument/2006/relationships/hyperlink" Target="http://pt.wikipedia.org/wiki/Computa%C3%A7%C3%A3o_distribu%C3%ADda" TargetMode="External"/><Relationship Id="rId4" Type="http://schemas.openxmlformats.org/officeDocument/2006/relationships/hyperlink" Target="http://pt.wikipedia.org/wiki/11_de_Maio" TargetMode="External"/><Relationship Id="rId9" Type="http://schemas.openxmlformats.org/officeDocument/2006/relationships/hyperlink" Target="http://pt.wikipedia.org/wiki/Alfabeto_fon%C3%A9tico_internacional" TargetMode="External"/><Relationship Id="rId14" Type="http://schemas.openxmlformats.org/officeDocument/2006/relationships/hyperlink" Target="http://pt.wikipedia.org/wiki/Algoritmo" TargetMode="External"/><Relationship Id="rId22" Type="http://schemas.openxmlformats.org/officeDocument/2006/relationships/hyperlink" Target="http://pt.wikipedia.org/wiki/Problema_do_caminho_m%C3%ADnimo" TargetMode="External"/><Relationship Id="rId27" Type="http://schemas.openxmlformats.org/officeDocument/2006/relationships/hyperlink" Target="http://pt.wikipedia.org/wiki/Auto-estabiliza%C3%A7%C3%A3o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Hist%C3%B3ria" TargetMode="External"/><Relationship Id="rId3" Type="http://schemas.openxmlformats.org/officeDocument/2006/relationships/hyperlink" Target="https://pt.wikipedia.org/wiki/M%C3%A9todo_(programa%C3%A7%C3%A3o)" TargetMode="External"/><Relationship Id="rId7" Type="http://schemas.openxmlformats.org/officeDocument/2006/relationships/hyperlink" Target="https://pt.wikipedia.org/w/index.php?title=James_Whitcomb_Riley&amp;action=edit&amp;redlink=1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Teste_do_pato" TargetMode="External"/><Relationship Id="rId5" Type="http://schemas.openxmlformats.org/officeDocument/2006/relationships/hyperlink" Target="https://pt.wikipedia.org/wiki/Duck_typing#cite_note-1" TargetMode="External"/><Relationship Id="rId4" Type="http://schemas.openxmlformats.org/officeDocument/2006/relationships/hyperlink" Target="https://pt.wikipedia.org/wiki/Heran%C3%A7a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369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Visão</a:t>
            </a:r>
            <a:r>
              <a:rPr lang="pt-BR" baseline="0" dirty="0" smtClean="0"/>
              <a:t> geral do processo de compilação usando </a:t>
            </a:r>
            <a:r>
              <a:rPr lang="pt-BR" baseline="0" dirty="0" err="1" smtClean="0"/>
              <a:t>bytecode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250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Estou usando o comando </a:t>
            </a:r>
            <a:r>
              <a:rPr lang="pt-BR" dirty="0" err="1" smtClean="0"/>
              <a:t>python</a:t>
            </a:r>
            <a:r>
              <a:rPr lang="pt-BR" dirty="0" smtClean="0"/>
              <a:t> 3.3 porque atualizei o sistema.</a:t>
            </a:r>
          </a:p>
          <a:p>
            <a:r>
              <a:rPr lang="pt-BR" dirty="0" smtClean="0"/>
              <a:t>Para atualizar:</a:t>
            </a:r>
            <a:br>
              <a:rPr lang="pt-BR" dirty="0" smtClean="0"/>
            </a:br>
            <a:r>
              <a:rPr lang="pt-BR" dirty="0" smtClean="0"/>
              <a:t>Execute os comandos como root, ou usando o comando </a:t>
            </a:r>
            <a:r>
              <a:rPr lang="pt-BR" dirty="0" err="1" smtClean="0"/>
              <a:t>sudo</a:t>
            </a:r>
            <a:r>
              <a:rPr lang="pt-BR" dirty="0" smtClean="0"/>
              <a:t> no terminal.</a:t>
            </a:r>
          </a:p>
          <a:p>
            <a:r>
              <a:rPr lang="pt-BR" dirty="0" smtClean="0"/>
              <a:t># </a:t>
            </a:r>
            <a:r>
              <a:rPr lang="pt-BR" dirty="0" err="1" smtClean="0"/>
              <a:t>wget</a:t>
            </a:r>
            <a:r>
              <a:rPr lang="pt-BR" dirty="0" smtClean="0"/>
              <a:t> http://www.python.org/ftp/python/3.3.0/Python-3.3.0.tar.xz</a:t>
            </a:r>
          </a:p>
          <a:p>
            <a:r>
              <a:rPr lang="pt-BR" dirty="0" smtClean="0"/>
              <a:t># </a:t>
            </a:r>
            <a:r>
              <a:rPr lang="pt-BR" dirty="0" err="1" smtClean="0"/>
              <a:t>tar</a:t>
            </a:r>
            <a:r>
              <a:rPr lang="pt-BR" dirty="0" smtClean="0"/>
              <a:t> -</a:t>
            </a:r>
            <a:r>
              <a:rPr lang="pt-BR" dirty="0" err="1" smtClean="0"/>
              <a:t>Jxf</a:t>
            </a:r>
            <a:r>
              <a:rPr lang="pt-BR" dirty="0" smtClean="0"/>
              <a:t> Python-3.3.0.tar.xz</a:t>
            </a:r>
          </a:p>
          <a:p>
            <a:r>
              <a:rPr lang="pt-BR" dirty="0" smtClean="0"/>
              <a:t># </a:t>
            </a:r>
            <a:r>
              <a:rPr lang="pt-BR" dirty="0" err="1" smtClean="0"/>
              <a:t>cd</a:t>
            </a:r>
            <a:r>
              <a:rPr lang="pt-BR" dirty="0" smtClean="0"/>
              <a:t> Python-3.3.0</a:t>
            </a:r>
          </a:p>
          <a:p>
            <a:r>
              <a:rPr lang="pt-BR" dirty="0" smtClean="0"/>
              <a:t># </a:t>
            </a:r>
            <a:r>
              <a:rPr lang="pt-BR" dirty="0" err="1" smtClean="0"/>
              <a:t>apt-get</a:t>
            </a:r>
            <a:r>
              <a:rPr lang="pt-BR" dirty="0" smtClean="0"/>
              <a:t> build-</a:t>
            </a:r>
            <a:r>
              <a:rPr lang="pt-BR" dirty="0" err="1" smtClean="0"/>
              <a:t>dep</a:t>
            </a:r>
            <a:r>
              <a:rPr lang="pt-BR" dirty="0" smtClean="0"/>
              <a:t> python3</a:t>
            </a:r>
          </a:p>
          <a:p>
            <a:r>
              <a:rPr lang="pt-BR" dirty="0" smtClean="0"/>
              <a:t># ./configure</a:t>
            </a:r>
          </a:p>
          <a:p>
            <a:r>
              <a:rPr lang="pt-BR" dirty="0" smtClean="0"/>
              <a:t># </a:t>
            </a:r>
            <a:r>
              <a:rPr lang="pt-BR" dirty="0" err="1" smtClean="0"/>
              <a:t>make</a:t>
            </a:r>
            <a:endParaRPr lang="pt-BR" dirty="0" smtClean="0"/>
          </a:p>
          <a:p>
            <a:r>
              <a:rPr lang="pt-BR" dirty="0" smtClean="0"/>
              <a:t># </a:t>
            </a:r>
            <a:r>
              <a:rPr lang="pt-BR" dirty="0" err="1" smtClean="0"/>
              <a:t>make</a:t>
            </a:r>
            <a:r>
              <a:rPr lang="pt-BR" dirty="0" smtClean="0"/>
              <a:t> </a:t>
            </a:r>
            <a:r>
              <a:rPr lang="pt-BR" dirty="0" err="1" smtClean="0"/>
              <a:t>install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Depois disso é só entrar no interpretador:</a:t>
            </a:r>
          </a:p>
          <a:p>
            <a:endParaRPr lang="pt-BR" dirty="0" smtClean="0"/>
          </a:p>
          <a:p>
            <a:r>
              <a:rPr lang="pt-BR" dirty="0" smtClean="0"/>
              <a:t>python3.3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303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Limpar a tela:</a:t>
            </a:r>
          </a:p>
          <a:p>
            <a:r>
              <a:rPr lang="en-US" dirty="0" smtClean="0"/>
              <a:t>import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os.system</a:t>
            </a:r>
            <a:r>
              <a:rPr lang="en-US" dirty="0" smtClean="0"/>
              <a:t>('</a:t>
            </a:r>
            <a:r>
              <a:rPr lang="en-US" dirty="0" err="1" smtClean="0"/>
              <a:t>cls</a:t>
            </a:r>
            <a:r>
              <a:rPr lang="en-US" dirty="0" smtClean="0"/>
              <a:t>' if os.name == '</a:t>
            </a:r>
            <a:r>
              <a:rPr lang="en-US" dirty="0" err="1" smtClean="0"/>
              <a:t>nt</a:t>
            </a:r>
            <a:r>
              <a:rPr lang="en-US" dirty="0" smtClean="0"/>
              <a:t>' else 'clear')</a:t>
            </a:r>
          </a:p>
          <a:p>
            <a:r>
              <a:rPr lang="en-US" dirty="0" smtClean="0"/>
              <a:t>No Mac e no Linux </a:t>
            </a:r>
            <a:r>
              <a:rPr lang="en-US" dirty="0" err="1" smtClean="0"/>
              <a:t>seria</a:t>
            </a:r>
            <a:r>
              <a:rPr lang="en-US" dirty="0" smtClean="0"/>
              <a:t> </a:t>
            </a:r>
            <a:r>
              <a:rPr lang="en-US" dirty="0" err="1" smtClean="0"/>
              <a:t>os.system</a:t>
            </a:r>
            <a:r>
              <a:rPr lang="en-US" dirty="0" smtClean="0"/>
              <a:t>(‘clear’)</a:t>
            </a:r>
          </a:p>
          <a:p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pt-BR" dirty="0" err="1" smtClean="0"/>
              <a:t>print</a:t>
            </a:r>
            <a:r>
              <a:rPr lang="pt-BR" dirty="0" smtClean="0"/>
              <a:t> ("\n" * 130) </a:t>
            </a:r>
          </a:p>
          <a:p>
            <a:r>
              <a:rPr lang="pt-BR" dirty="0" smtClean="0"/>
              <a:t>Ou </a:t>
            </a:r>
            <a:r>
              <a:rPr lang="en-US" dirty="0" smtClean="0"/>
              <a:t>&gt;&gt;&gt; import </a:t>
            </a:r>
            <a:r>
              <a:rPr lang="en-US" dirty="0" err="1" smtClean="0"/>
              <a:t>os</a:t>
            </a:r>
            <a:r>
              <a:rPr lang="en-US" dirty="0" smtClean="0"/>
              <a:t> &gt;&gt;&gt; clear = lambda: </a:t>
            </a:r>
            <a:r>
              <a:rPr lang="en-US" dirty="0" err="1" smtClean="0"/>
              <a:t>os.system</a:t>
            </a:r>
            <a:r>
              <a:rPr lang="en-US" dirty="0" smtClean="0"/>
              <a:t>('clear') &gt;&gt;&gt; clear() -----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daí</a:t>
            </a:r>
            <a:r>
              <a:rPr lang="en-US" baseline="0" dirty="0" smtClean="0">
                <a:sym typeface="Wingdings" panose="05000000000000000000" pitchFamily="2" charset="2"/>
              </a:rPr>
              <a:t> é </a:t>
            </a:r>
            <a:r>
              <a:rPr lang="en-US" baseline="0" dirty="0" err="1" smtClean="0">
                <a:sym typeface="Wingdings" panose="05000000000000000000" pitchFamily="2" charset="2"/>
              </a:rPr>
              <a:t>só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chamar</a:t>
            </a:r>
            <a:r>
              <a:rPr lang="en-US" baseline="0" dirty="0" smtClean="0">
                <a:sym typeface="Wingdings" panose="05000000000000000000" pitchFamily="2" charset="2"/>
              </a:rPr>
              <a:t> clear() </a:t>
            </a:r>
            <a:r>
              <a:rPr lang="en-US" baseline="0" dirty="0" err="1" smtClean="0">
                <a:sym typeface="Wingdings" panose="05000000000000000000" pitchFamily="2" charset="2"/>
              </a:rPr>
              <a:t>ou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cls</a:t>
            </a:r>
            <a:r>
              <a:rPr lang="en-US" baseline="0" dirty="0" smtClean="0">
                <a:sym typeface="Wingdings" panose="05000000000000000000" pitchFamily="2" charset="2"/>
              </a:rPr>
              <a:t>() no windows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066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err="1" smtClean="0"/>
              <a:t>Monty</a:t>
            </a:r>
            <a:r>
              <a:rPr lang="pt-BR" b="1" dirty="0" smtClean="0"/>
              <a:t> Python</a:t>
            </a:r>
            <a:r>
              <a:rPr lang="pt-BR" dirty="0" smtClean="0"/>
              <a:t> ou </a:t>
            </a:r>
            <a:r>
              <a:rPr lang="pt-BR" b="1" dirty="0" smtClean="0"/>
              <a:t>The </a:t>
            </a:r>
            <a:r>
              <a:rPr lang="pt-BR" b="1" dirty="0" err="1" smtClean="0"/>
              <a:t>Pythons</a:t>
            </a:r>
            <a:r>
              <a:rPr lang="pt-BR" dirty="0" smtClean="0"/>
              <a:t> </a:t>
            </a:r>
            <a:r>
              <a:rPr lang="pt-BR" baseline="30000" dirty="0" smtClean="0">
                <a:hlinkClick r:id="rId3"/>
              </a:rPr>
              <a:t>[1]</a:t>
            </a:r>
            <a:r>
              <a:rPr lang="pt-BR" dirty="0" smtClean="0"/>
              <a:t> </a:t>
            </a:r>
            <a:r>
              <a:rPr lang="pt-BR" baseline="30000" dirty="0" smtClean="0">
                <a:hlinkClick r:id="rId4"/>
              </a:rPr>
              <a:t>[2]</a:t>
            </a:r>
            <a:r>
              <a:rPr lang="pt-BR" dirty="0" smtClean="0"/>
              <a:t> é um grupo de comédia britânico, que foram os criadores e intérpretes da série </a:t>
            </a:r>
            <a:r>
              <a:rPr lang="pt-BR" dirty="0" smtClean="0">
                <a:hlinkClick r:id="rId5" tooltip="Comédia"/>
              </a:rPr>
              <a:t>cômica</a:t>
            </a:r>
            <a:r>
              <a:rPr lang="pt-BR" dirty="0" smtClean="0"/>
              <a:t> </a:t>
            </a:r>
            <a:r>
              <a:rPr lang="pt-BR" i="1" dirty="0" err="1" smtClean="0">
                <a:hlinkClick r:id="rId6" tooltip="Monty Python's Flying Circus"/>
              </a:rPr>
              <a:t>Monty</a:t>
            </a:r>
            <a:r>
              <a:rPr lang="pt-BR" i="1" dirty="0" smtClean="0">
                <a:hlinkClick r:id="rId6" tooltip="Monty Python's Flying Circus"/>
              </a:rPr>
              <a:t> </a:t>
            </a:r>
            <a:r>
              <a:rPr lang="pt-BR" i="1" dirty="0" err="1" smtClean="0">
                <a:hlinkClick r:id="rId6" tooltip="Monty Python's Flying Circus"/>
              </a:rPr>
              <a:t>Python's</a:t>
            </a:r>
            <a:r>
              <a:rPr lang="pt-BR" i="1" dirty="0" smtClean="0">
                <a:hlinkClick r:id="rId6" tooltip="Monty Python's Flying Circus"/>
              </a:rPr>
              <a:t> </a:t>
            </a:r>
            <a:r>
              <a:rPr lang="pt-BR" i="1" dirty="0" err="1" smtClean="0">
                <a:hlinkClick r:id="rId6" tooltip="Monty Python's Flying Circus"/>
              </a:rPr>
              <a:t>Flying</a:t>
            </a:r>
            <a:r>
              <a:rPr lang="pt-BR" i="1" dirty="0" smtClean="0">
                <a:hlinkClick r:id="rId6" tooltip="Monty Python's Flying Circus"/>
              </a:rPr>
              <a:t> </a:t>
            </a:r>
            <a:r>
              <a:rPr lang="pt-BR" i="1" dirty="0" err="1" smtClean="0">
                <a:hlinkClick r:id="rId6" tooltip="Monty Python's Flying Circus"/>
              </a:rPr>
              <a:t>Circus</a:t>
            </a:r>
            <a:r>
              <a:rPr lang="pt-BR" dirty="0" smtClean="0"/>
              <a:t>, um programa de </a:t>
            </a:r>
            <a:r>
              <a:rPr lang="pt-BR" dirty="0" smtClean="0">
                <a:hlinkClick r:id="rId7" tooltip="Televisão"/>
              </a:rPr>
              <a:t>televisão</a:t>
            </a:r>
            <a:r>
              <a:rPr lang="pt-BR" dirty="0" smtClean="0"/>
              <a:t> </a:t>
            </a:r>
            <a:r>
              <a:rPr lang="pt-BR" dirty="0" smtClean="0">
                <a:hlinkClick r:id="rId8" tooltip="Reino Unido"/>
              </a:rPr>
              <a:t>britânico</a:t>
            </a:r>
            <a:r>
              <a:rPr lang="pt-BR" dirty="0" smtClean="0"/>
              <a:t> que foi ao ar pela primeira vez em </a:t>
            </a:r>
            <a:r>
              <a:rPr lang="pt-BR" dirty="0" smtClean="0">
                <a:hlinkClick r:id="rId9" tooltip="5 de outubro"/>
              </a:rPr>
              <a:t>5 de outubro</a:t>
            </a:r>
            <a:r>
              <a:rPr lang="pt-BR" dirty="0" smtClean="0"/>
              <a:t> de </a:t>
            </a:r>
            <a:r>
              <a:rPr lang="pt-BR" dirty="0" smtClean="0">
                <a:hlinkClick r:id="rId10" tooltip="1969"/>
              </a:rPr>
              <a:t>1969</a:t>
            </a:r>
            <a:r>
              <a:rPr lang="pt-BR" dirty="0" smtClean="0"/>
              <a:t>. Como série televisiva, consistiu de 45 episódios divididos em 4 temporadas.</a:t>
            </a:r>
          </a:p>
          <a:p>
            <a:r>
              <a:rPr lang="pt-BR" dirty="0" smtClean="0"/>
              <a:t>Filmes: </a:t>
            </a:r>
            <a:r>
              <a:rPr lang="pt-BR" i="1" dirty="0" smtClean="0">
                <a:hlinkClick r:id="rId11" tooltip="And Now For Something Completely Different"/>
              </a:rPr>
              <a:t>E Agora Para Algo Completamente Diferente</a:t>
            </a:r>
            <a:r>
              <a:rPr lang="pt-BR" dirty="0" smtClean="0"/>
              <a:t> (1971), </a:t>
            </a:r>
            <a:r>
              <a:rPr lang="pt-BR" i="1" dirty="0" smtClean="0">
                <a:hlinkClick r:id="rId12" tooltip="Monty Python and the Holy Grail"/>
              </a:rPr>
              <a:t>Em Busca do Cálice Sagrado</a:t>
            </a:r>
            <a:r>
              <a:rPr lang="pt-BR" dirty="0" smtClean="0"/>
              <a:t> (1975), </a:t>
            </a:r>
            <a:r>
              <a:rPr lang="pt-BR" i="1" dirty="0" smtClean="0">
                <a:hlinkClick r:id="rId13" tooltip="Life of Brian"/>
              </a:rPr>
              <a:t>A Vida de Brian</a:t>
            </a:r>
            <a:r>
              <a:rPr lang="pt-BR" dirty="0" smtClean="0"/>
              <a:t> (1979), </a:t>
            </a:r>
            <a:r>
              <a:rPr lang="pt-BR" i="1" dirty="0" err="1" smtClean="0">
                <a:hlinkClick r:id="rId14" tooltip="Monty Python Live at the Hollywood Bowl"/>
              </a:rPr>
              <a:t>Monty</a:t>
            </a:r>
            <a:r>
              <a:rPr lang="pt-BR" i="1" dirty="0" smtClean="0">
                <a:hlinkClick r:id="rId14" tooltip="Monty Python Live at the Hollywood Bowl"/>
              </a:rPr>
              <a:t> Python Ao Vivo no Hollywood Bowl</a:t>
            </a:r>
            <a:r>
              <a:rPr lang="pt-BR" dirty="0" smtClean="0"/>
              <a:t> (1982),</a:t>
            </a:r>
            <a:r>
              <a:rPr lang="pt-BR" baseline="0" dirty="0" smtClean="0"/>
              <a:t> </a:t>
            </a:r>
            <a:r>
              <a:rPr lang="pt-BR" i="1" dirty="0" smtClean="0">
                <a:hlinkClick r:id="rId15" tooltip="The Meaning of Life (filme)"/>
              </a:rPr>
              <a:t>O Sentido da Vida</a:t>
            </a:r>
            <a:r>
              <a:rPr lang="pt-BR" dirty="0" smtClean="0"/>
              <a:t> (1983), </a:t>
            </a:r>
            <a:r>
              <a:rPr lang="pt-BR" i="1" dirty="0" smtClean="0">
                <a:hlinkClick r:id="rId16" tooltip="Erik, the Viking"/>
              </a:rPr>
              <a:t>Erik, O Viking</a:t>
            </a:r>
            <a:r>
              <a:rPr lang="pt-BR" dirty="0" smtClean="0"/>
              <a:t> (</a:t>
            </a:r>
            <a:r>
              <a:rPr lang="pt-BR" dirty="0" smtClean="0">
                <a:hlinkClick r:id="rId17" tooltip="1989"/>
              </a:rPr>
              <a:t>1989</a:t>
            </a:r>
            <a:r>
              <a:rPr lang="pt-BR" dirty="0" smtClean="0"/>
              <a:t>) entre outros.</a:t>
            </a:r>
          </a:p>
          <a:p>
            <a:r>
              <a:rPr lang="pt-BR" dirty="0" smtClean="0"/>
              <a:t>Brian veio ao mundo no primeiro Natal, perto do estábulo em que também nasceu </a:t>
            </a:r>
            <a:r>
              <a:rPr lang="pt-BR" dirty="0" smtClean="0">
                <a:hlinkClick r:id="rId18" tooltip="Jesus"/>
              </a:rPr>
              <a:t>Jesus</a:t>
            </a:r>
            <a:r>
              <a:rPr lang="pt-BR" dirty="0" smtClean="0"/>
              <a:t>. Ele passa o resto de sua vida sendo confundido com um messias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715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pitonisa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serpente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era a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acerdotisa"/>
              </a:rPr>
              <a:t>sacerdotisa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emplo grego"/>
              </a:rPr>
              <a:t>templo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polo"/>
              </a:rPr>
              <a:t>Apolo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elfos"/>
              </a:rPr>
              <a:t>Delfos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Antiga Grécia"/>
              </a:rPr>
              <a:t>Antiga Grécia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situado nas encostas do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Monte Parnasso"/>
              </a:rPr>
              <a:t>monte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Monte Parnasso"/>
              </a:rPr>
              <a:t>Parnasso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pítia era amplamente renomada por suas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fecia"/>
              </a:rPr>
              <a:t>profecias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inspiradas por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polo"/>
              </a:rPr>
              <a:t>Apolo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lhe davam uma importância pouco comum para uma mulher no mundo dominado pelos homens da Grécia Antiga. O oráculo délfico foi fundado no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éculo VIII a.C."/>
              </a:rPr>
              <a:t>século VIII a.C.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pt-B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1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sua última resposta registrada ocorreu em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393"/>
              </a:rPr>
              <a:t>393 d.C.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quando 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Imperador romano"/>
              </a:rPr>
              <a:t>imperador romano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Teodósio I"/>
              </a:rPr>
              <a:t>Teodósio I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ordenou que os templos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Paganismo"/>
              </a:rPr>
              <a:t>pagãos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encerrassem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suas operações. Até então 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Oráculo de Delfos"/>
              </a:rPr>
              <a:t>oráculo de Delfos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era tido um dos mais prestigiosos e fiáveis oráculos do mundo grego.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nome 'Pítia' vem de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(cujo significado é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serpente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 nome original de Delfos na mitologia. Os gregos derivaram este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Topônimo"/>
              </a:rPr>
              <a:t>topônimo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verbo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pythein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(π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ύθειν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"serpente"), assim denominado por causa da sacerdotisa, a Pítia, que nele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profetisava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 oráculos.</a:t>
            </a:r>
            <a:r>
              <a:rPr lang="pt-B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/>
              </a:rPr>
              <a:t>2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se tornar dono do oráculo, a mitologia grega apresenta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Apolo"/>
              </a:rPr>
              <a:t>Apolo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matando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Píton"/>
              </a:rPr>
              <a:t>Píton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dividindo seu corpo em dois, como uma ação necessária para se tornar dono do oráculo de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elfos"/>
              </a:rPr>
              <a:t>Delfos</a:t>
            </a:r>
            <a:r>
              <a:rPr lang="pt-B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/>
              </a:rPr>
              <a:t>3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 Na mitologia babilônica a morte de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 tooltip="Tiamat"/>
              </a:rPr>
              <a:t>Tiamat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pelo deus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 tooltip="Marduk"/>
              </a:rPr>
              <a:t>Marduk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divide seu corpo em dois, é considerada um grande exemplo de como correu a mudança de poder do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 tooltip="Matriarcado"/>
              </a:rPr>
              <a:t>matriarcado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 tooltip="Patriarcado"/>
              </a:rPr>
              <a:t>patriarcado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Tiamat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Deusa Dragão do Caos e das Trevas, é combatida por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Marduk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deus da Justiça e da Luz. Isto indica a mudança do matriarcado para o patriarcado que obviamente ocorreu"</a:t>
            </a:r>
            <a:r>
              <a:rPr lang="pt-B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/>
              </a:rPr>
              <a:t>4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ponto de vista comum a seu respeito afirmava que a pítia apresentava seus oráculos durante um estado de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6" tooltip="Frenesi"/>
              </a:rPr>
              <a:t>frenesi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causado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7" tooltip="Vapor"/>
              </a:rPr>
              <a:t>vapores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subiam de uma fenda no rochedo sobre o qual o templo havia sido construído, e que ela falava coisas sem sentido que eram transformadas pelos sacerdotes do templo em enigmáticas profecias, preservadas na literatura grega.</a:t>
            </a:r>
            <a:r>
              <a:rPr lang="pt-B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8"/>
              </a:rPr>
              <a:t>5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940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132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411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647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Edsger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Wybe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Dijkstra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oterdã"/>
              </a:rPr>
              <a:t>Roterdã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11 de Maio"/>
              </a:rPr>
              <a:t>11 de Maio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1930"/>
              </a:rPr>
              <a:t>1930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Nuenen (página não existe)"/>
              </a:rPr>
              <a:t>Nuenen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6 de Agosto"/>
              </a:rPr>
              <a:t>6 de Agosto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2002"/>
              </a:rPr>
              <a:t>2002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Alfabeto fonético internacional"/>
              </a:rPr>
              <a:t>AFI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[ˈ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ɛtsxər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ˈ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wibə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ˈ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dɛɪkstra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 (</a:t>
            </a:r>
            <a:r>
              <a:rPr lang="pt-B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juda:Guia de consulta e reprodução/reproduzindo Ogg"/>
              </a:rPr>
              <a:t>?</a:t>
            </a:r>
            <a:r>
              <a:rPr lang="pt-BR" sz="12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Dijkstra.ogg"/>
              </a:rPr>
              <a:t>ouvir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foi um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Cientista da computação"/>
              </a:rPr>
              <a:t>cientista da computação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Países Baixos"/>
              </a:rPr>
              <a:t>holandês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conhecido por suas contribuições nas áreas de desenvolvimento de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Algoritmo"/>
              </a:rPr>
              <a:t>algoritmos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Programa de computador"/>
              </a:rPr>
              <a:t>programas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Linguagem de programação"/>
              </a:rPr>
              <a:t>linguagens de programação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(pelo qual recebeu 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Prêmio Turing"/>
              </a:rPr>
              <a:t>Prêmio Turing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1972 por suas contribuições fundamentais),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Sistema operacional"/>
              </a:rPr>
              <a:t>sistemas operacionais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Computação distribuída"/>
              </a:rPr>
              <a:t>processamento distribuído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pronúncia aproximada em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 tooltip="Língua portuguesa"/>
              </a:rPr>
              <a:t>português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Edsger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Dijkstra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 </a:t>
            </a:r>
            <a:r>
              <a:rPr lang="pt-BR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étsrrar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déikstra</a:t>
            </a:r>
            <a:r>
              <a:rPr lang="pt-B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/>
              </a:rPr>
              <a:t>1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 suas contribuições para a ciência da computação está incluído o algoritmo para 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 tooltip="Problema do caminho mínimo"/>
              </a:rPr>
              <a:t>problema do caminho mínimo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(também conhecido como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 tooltip="Algoritmo de Dijkstra"/>
              </a:rPr>
              <a:t>algoritmo de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 tooltip="Algoritmo de Dijkstra"/>
              </a:rPr>
              <a:t>Dijkstra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 tooltip="THE (sistema operacional)"/>
              </a:rPr>
              <a:t>sistema operacional THE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a construção de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 tooltip="Semáforo (computação)"/>
              </a:rPr>
              <a:t>semáforos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coordenar múltiplos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6" tooltip="Processador"/>
              </a:rPr>
              <a:t>processadores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programas. Outro conceito desenvolvido pelo cientista foi a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7" tooltip="Auto-estabilização"/>
              </a:rPr>
              <a:t>auto-estabilização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na área de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8" tooltip="Sistemas distribuídos"/>
              </a:rPr>
              <a:t>sistemas distribuídos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uma forma alternativa de garantir a confiança de um sistema.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12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740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Isto se reflete em </a:t>
            </a:r>
            <a:r>
              <a:rPr lang="pt-BR" dirty="0" smtClean="0">
                <a:solidFill>
                  <a:srgbClr val="FF0000"/>
                </a:solidFill>
              </a:rPr>
              <a:t>listas</a:t>
            </a:r>
            <a:r>
              <a:rPr lang="pt-BR" dirty="0" smtClean="0"/>
              <a:t> de </a:t>
            </a:r>
            <a:r>
              <a:rPr lang="pt-BR" dirty="0" smtClean="0">
                <a:solidFill>
                  <a:srgbClr val="FF0000"/>
                </a:solidFill>
              </a:rPr>
              <a:t>discussão</a:t>
            </a:r>
            <a:r>
              <a:rPr lang="pt-BR" dirty="0" smtClean="0"/>
              <a:t> ativas e muitas </a:t>
            </a:r>
            <a:r>
              <a:rPr lang="pt-BR" dirty="0" smtClean="0">
                <a:solidFill>
                  <a:srgbClr val="FF0000"/>
                </a:solidFill>
              </a:rPr>
              <a:t>ferramentas</a:t>
            </a:r>
            <a:r>
              <a:rPr lang="pt-BR" dirty="0" smtClean="0"/>
              <a:t> disponíveis em código aberto.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As linguagens </a:t>
            </a:r>
            <a:r>
              <a:rPr lang="pt-BR" dirty="0" smtClean="0">
                <a:solidFill>
                  <a:srgbClr val="FF0000"/>
                </a:solidFill>
              </a:rPr>
              <a:t>dinâmicas</a:t>
            </a:r>
            <a:r>
              <a:rPr lang="pt-BR" dirty="0" smtClean="0"/>
              <a:t> representam um novo paradigma para aqueles acostumados a linguagens estáticas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289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b="1" dirty="0" smtClean="0"/>
              <a:t>XML</a:t>
            </a:r>
            <a:r>
              <a:rPr lang="pt-BR" dirty="0" smtClean="0"/>
              <a:t>-</a:t>
            </a:r>
            <a:r>
              <a:rPr lang="pt-BR" b="1" dirty="0" smtClean="0"/>
              <a:t>RPC</a:t>
            </a:r>
            <a:r>
              <a:rPr lang="pt-BR" dirty="0" smtClean="0"/>
              <a:t> é um protocolo de chamada de procedimento remoto (CPR) que utiliza </a:t>
            </a:r>
            <a:r>
              <a:rPr lang="pt-BR" b="1" dirty="0" smtClean="0"/>
              <a:t>XML</a:t>
            </a:r>
            <a:r>
              <a:rPr lang="pt-BR" dirty="0" smtClean="0"/>
              <a:t> para codificar suas chamadas e HTTP como um mecanismo de transporte.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02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/>
              <a:t>a compatibilidade com versões anteriores (para consertar falhas)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410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err="1" smtClean="0"/>
              <a:t>duck</a:t>
            </a:r>
            <a:r>
              <a:rPr lang="pt-BR" b="1" dirty="0" smtClean="0"/>
              <a:t> </a:t>
            </a:r>
            <a:r>
              <a:rPr lang="pt-BR" b="1" dirty="0" err="1" smtClean="0"/>
              <a:t>typing</a:t>
            </a:r>
            <a:r>
              <a:rPr lang="pt-BR" dirty="0" smtClean="0"/>
              <a:t> (em português literal </a:t>
            </a:r>
            <a:r>
              <a:rPr lang="pt-BR" b="1" dirty="0" err="1" smtClean="0"/>
              <a:t>tipagem</a:t>
            </a:r>
            <a:r>
              <a:rPr lang="pt-BR" b="1" dirty="0" smtClean="0"/>
              <a:t> pato</a:t>
            </a:r>
            <a:r>
              <a:rPr lang="pt-BR" dirty="0" smtClean="0"/>
              <a:t>) é um estilo de </a:t>
            </a:r>
            <a:r>
              <a:rPr lang="pt-BR" dirty="0" err="1" smtClean="0"/>
              <a:t>tipagem</a:t>
            </a:r>
            <a:r>
              <a:rPr lang="pt-BR" dirty="0" smtClean="0"/>
              <a:t> em que os </a:t>
            </a:r>
            <a:r>
              <a:rPr lang="pt-BR" i="1" dirty="0" smtClean="0">
                <a:hlinkClick r:id="rId3" tooltip="Método (programação)"/>
              </a:rPr>
              <a:t>métodos</a:t>
            </a:r>
            <a:r>
              <a:rPr lang="pt-BR" i="1" dirty="0" smtClean="0"/>
              <a:t> e propriedades</a:t>
            </a:r>
            <a:r>
              <a:rPr lang="pt-BR" dirty="0" smtClean="0"/>
              <a:t> de um objeto determinam a semântica válida, em vez de sua </a:t>
            </a:r>
            <a:r>
              <a:rPr lang="pt-BR" dirty="0" smtClean="0">
                <a:hlinkClick r:id="rId4" tooltip="Herança"/>
              </a:rPr>
              <a:t>herança</a:t>
            </a:r>
            <a:r>
              <a:rPr lang="pt-BR" dirty="0" smtClean="0"/>
              <a:t> de uma classe particular ou implementação de uma interface explicita.</a:t>
            </a:r>
            <a:r>
              <a:rPr lang="pt-BR" baseline="30000" dirty="0" smtClean="0">
                <a:hlinkClick r:id="rId5"/>
              </a:rPr>
              <a:t>[1]</a:t>
            </a:r>
            <a:r>
              <a:rPr lang="pt-BR" dirty="0" smtClean="0"/>
              <a:t> O nome do conceito refere-se ao </a:t>
            </a:r>
            <a:r>
              <a:rPr lang="pt-BR" dirty="0" smtClean="0">
                <a:hlinkClick r:id="rId6" tooltip="Teste do pato"/>
              </a:rPr>
              <a:t>teste do pato</a:t>
            </a:r>
            <a:r>
              <a:rPr lang="pt-BR" dirty="0" smtClean="0"/>
              <a:t>, atribuído à </a:t>
            </a:r>
            <a:r>
              <a:rPr lang="pt-BR" dirty="0" smtClean="0">
                <a:hlinkClick r:id="rId7" tooltip="James Whitcomb Riley (página não existe)"/>
              </a:rPr>
              <a:t>James </a:t>
            </a:r>
            <a:r>
              <a:rPr lang="pt-BR" dirty="0" err="1" smtClean="0">
                <a:hlinkClick r:id="rId7" tooltip="James Whitcomb Riley (página não existe)"/>
              </a:rPr>
              <a:t>Whitcomb</a:t>
            </a:r>
            <a:r>
              <a:rPr lang="pt-BR" dirty="0" smtClean="0">
                <a:hlinkClick r:id="rId7" tooltip="James Whitcomb Riley (página não existe)"/>
              </a:rPr>
              <a:t> </a:t>
            </a:r>
            <a:r>
              <a:rPr lang="pt-BR" dirty="0" err="1" smtClean="0">
                <a:hlinkClick r:id="rId7" tooltip="James Whitcomb Riley (página não existe)"/>
              </a:rPr>
              <a:t>Riley</a:t>
            </a:r>
            <a:r>
              <a:rPr lang="pt-BR" dirty="0" smtClean="0"/>
              <a:t> (ver a </a:t>
            </a:r>
            <a:r>
              <a:rPr lang="pt-BR" dirty="0" smtClean="0">
                <a:hlinkClick r:id="rId8" tooltip="História"/>
              </a:rPr>
              <a:t>história</a:t>
            </a:r>
            <a:r>
              <a:rPr lang="pt-BR" dirty="0" smtClean="0"/>
              <a:t> abaixo), que pode ser expressa como se segue: Quando eu vejo um pássaro que caminha como um pato, nada como um pato e grasna como um pato, eu chamo aquele pássaro de pato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35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Visão</a:t>
            </a:r>
            <a:r>
              <a:rPr lang="pt-BR" baseline="0" dirty="0" smtClean="0"/>
              <a:t> geral do processo de compilação usando </a:t>
            </a:r>
            <a:r>
              <a:rPr lang="pt-BR" baseline="0" dirty="0" err="1" smtClean="0"/>
              <a:t>bytecode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976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Visão</a:t>
            </a:r>
            <a:r>
              <a:rPr lang="pt-BR" baseline="0" dirty="0" smtClean="0"/>
              <a:t> geral do processo de compilação usando </a:t>
            </a:r>
            <a:r>
              <a:rPr lang="pt-BR" baseline="0" dirty="0" err="1" smtClean="0"/>
              <a:t>bytecode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96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o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8" name="Shap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latinLnBrk="0">
              <a:defRPr lang="pt-BR" cap="all" baseline="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9" name="Shap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pt-BR"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28" name="Shap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 latinLnBrk="0">
              <a:defRPr lang="pt-BR"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pt-BR"/>
              <a:pPr algn="ctr"/>
              <a:t>20/05/2016 18:38</a:t>
            </a:fld>
            <a:endParaRPr lang="pt-BR" sz="2000">
              <a:solidFill>
                <a:srgbClr val="FFFFFF"/>
              </a:solidFill>
            </a:endParaRPr>
          </a:p>
        </p:txBody>
      </p:sp>
      <p:sp>
        <p:nvSpPr>
          <p:cNvPr id="17" name="Shap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 latinLnBrk="0">
              <a:defRPr lang="pt-BR">
                <a:solidFill>
                  <a:schemeClr val="tx2"/>
                </a:solidFill>
              </a:defRPr>
            </a:lvl1pPr>
          </a:lstStyle>
          <a:p>
            <a:pPr algn="r"/>
            <a:endParaRPr lang="pt-BR">
              <a:solidFill>
                <a:schemeClr val="tx2"/>
              </a:solidFill>
            </a:endParaRPr>
          </a:p>
        </p:txBody>
      </p:sp>
      <p:sp>
        <p:nvSpPr>
          <p:cNvPr id="29" name="Shap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 latinLnBrk="0">
              <a:defRPr lang="pt-BR"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/>
              <a:pPr/>
              <a:t>‹nº›</a:t>
            </a:fld>
            <a:endParaRPr lang="pt-BR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pt-BR">
                <a:solidFill>
                  <a:schemeClr val="tx2"/>
                </a:solidFill>
              </a:rPr>
              <a:pPr/>
              <a:t>20/05/2016 18:38</a:t>
            </a:fld>
            <a:endParaRPr lang="pt-BR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pt-BR" sz="1200">
                <a:solidFill>
                  <a:schemeClr val="tx2"/>
                </a:solidFill>
              </a:rPr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8D3816DF-213E-421B-92D3-C068DBB023D6}" type="datetime8">
              <a:rPr lang="pt-BR">
                <a:solidFill>
                  <a:schemeClr val="tx2"/>
                </a:solidFill>
              </a:rPr>
              <a:pPr/>
              <a:t>20/05/2016 18:38</a:t>
            </a:fld>
            <a:endParaRPr lang="pt-BR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pt-BR" sz="1200">
                <a:solidFill>
                  <a:schemeClr val="tx2"/>
                </a:solidFill>
              </a:rPr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279832" cy="9906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pt-BR"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/>
              <a:pPr/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8" name="Shape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79832" cy="485313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67"/>
            <a:ext cx="611560" cy="3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 userDrawn="1"/>
        </p:nvSpPr>
        <p:spPr>
          <a:xfrm>
            <a:off x="628006" y="6597352"/>
            <a:ext cx="6752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 smtClean="0"/>
              <a:t>Sistemas de Informação – Uninorte – SASI 2014 – Minicurso de Python</a:t>
            </a:r>
            <a:endParaRPr lang="pt-BR" sz="1000" dirty="0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7054150" y="6597352"/>
            <a:ext cx="1838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smtClean="0"/>
              <a:t>Professor: Edkallenn Lima</a:t>
            </a:r>
            <a:endParaRPr lang="pt-BR" sz="1000"/>
          </a:p>
        </p:txBody>
      </p:sp>
      <p:pic>
        <p:nvPicPr>
          <p:cNvPr id="1028" name="Picture 4" descr="http://4.bp.blogspot.com/_8cYwjCokTmg/Sa3zhD7UkZI/AAAAAAAAADY/aKqF5ASrD54/s320/untitled.bmp"/>
          <p:cNvPicPr>
            <a:picLocks noChangeAspect="1" noChangeArrowheads="1"/>
          </p:cNvPicPr>
          <p:nvPr userDrawn="1"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" y="5963522"/>
            <a:ext cx="540349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mundodaprogramacao.com/wp-content/uploads/2010/01/script.jpg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33687"/>
            <a:ext cx="544244" cy="4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.bp.blogspot.com/-h0ZMOke1DOM/Thuld82dlnI/AAAAAAAAAZ4/J_XrTbD6kOk/s1600/StringRuby.png"/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3363"/>
            <a:ext cx="54281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3.bp.blogspot.com/_ofMdY3_XPW8/S_winOwotdI/AAAAAAAAAPI/FXE6xr6Of5w/s320/untitled+%281%29.jpg"/>
          <p:cNvPicPr>
            <a:picLocks noChangeAspect="1" noChangeArrowheads="1"/>
          </p:cNvPicPr>
          <p:nvPr userDrawn="1"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5" y="3976664"/>
            <a:ext cx="546699" cy="54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1.bp.blogspot.com/_0G8ob1ZGClA/TUwM5RfF7mI/AAAAAAAAAgI/CYdVimwHYmQ/s400/html.jpg"/>
          <p:cNvPicPr>
            <a:picLocks noChangeAspect="1" noChangeArrowheads="1"/>
          </p:cNvPicPr>
          <p:nvPr userDrawn="1"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4" y="2962433"/>
            <a:ext cx="545069" cy="40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becalebe.com/be-content/uploads/systems_programming.jpg"/>
          <p:cNvPicPr>
            <a:picLocks noChangeAspect="1" noChangeArrowheads="1"/>
          </p:cNvPicPr>
          <p:nvPr userDrawn="1"/>
        </p:nvPicPr>
        <p:blipFill>
          <a:blip r:embed="rId9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3" y="2551589"/>
            <a:ext cx="545068" cy="40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www.programadorfeirense.com.br/blog/wp-content/uploads/2012/10/linguagens.jpg"/>
          <p:cNvPicPr>
            <a:picLocks noChangeAspect="1" noChangeArrowheads="1"/>
          </p:cNvPicPr>
          <p:nvPr userDrawn="1"/>
        </p:nvPicPr>
        <p:blipFill>
          <a:blip r:embed="rId10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" y="1564820"/>
            <a:ext cx="530252" cy="3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" y="3368613"/>
            <a:ext cx="538718" cy="666480"/>
          </a:xfrm>
          <a:prstGeom prst="rect">
            <a:avLst/>
          </a:prstGeom>
          <a:noFill/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" y="1908138"/>
            <a:ext cx="548771" cy="624834"/>
          </a:xfrm>
          <a:prstGeom prst="rect">
            <a:avLst/>
          </a:prstGeom>
          <a:noFill/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94" y="6503871"/>
            <a:ext cx="566606" cy="354129"/>
          </a:xfrm>
          <a:prstGeom prst="rect">
            <a:avLst/>
          </a:prstGeom>
          <a:noFill/>
        </p:spPr>
      </p:pic>
      <p:pic>
        <p:nvPicPr>
          <p:cNvPr id="22" name="Imagem 21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488094"/>
            <a:ext cx="548771" cy="624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e Se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latinLnBrk="0">
              <a:buNone/>
              <a:defRPr lang="pt-BR" sz="2800">
                <a:solidFill>
                  <a:schemeClr val="tx2"/>
                </a:solidFill>
              </a:defRPr>
            </a:lvl1pPr>
            <a:lvl2pPr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pt-BR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pt-BR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 latinLnBrk="0">
              <a:buNone/>
              <a:defRPr lang="pt-BR" sz="4400" b="0" cap="none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pt-BR"/>
              <a:pPr/>
              <a:t>20/05/2016 18:38</a:t>
            </a:fld>
            <a:endParaRPr lang="pt-BR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 latinLnBrk="0">
              <a:defRPr lang="pt-BR"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/>
              <a:pPr algn="ctr"/>
              <a:t>‹nº›</a:t>
            </a:fld>
            <a:endParaRPr lang="pt-BR" sz="2400">
              <a:solidFill>
                <a:srgbClr val="FFFFFF"/>
              </a:solidFill>
            </a:endParaRPr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Shap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pt-BR"/>
              <a:pPr/>
              <a:t>20/05/2016 18:38</a:t>
            </a:fld>
            <a:endParaRPr lang="pt-BR"/>
          </a:p>
        </p:txBody>
      </p:sp>
      <p:sp>
        <p:nvSpPr>
          <p:cNvPr id="10" name="Shap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/>
              <a:pPr algn="ctr"/>
              <a:t>‹nº›</a:t>
            </a:fld>
            <a:endParaRPr lang="pt-BR"/>
          </a:p>
        </p:txBody>
      </p:sp>
      <p:sp>
        <p:nvSpPr>
          <p:cNvPr id="12" name="Shap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 latinLnBrk="0">
              <a:defRPr lang="pt-BR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13" name="Shape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10" name="Shap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pt-BR"/>
              <a:pPr/>
              <a:t>20/05/2016 18:38</a:t>
            </a:fld>
            <a:endParaRPr lang="pt-BR"/>
          </a:p>
        </p:txBody>
      </p:sp>
      <p:sp>
        <p:nvSpPr>
          <p:cNvPr id="12" name="Shap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/>
              <a:pPr algn="ctr"/>
              <a:t>‹nº›</a:t>
            </a:fld>
            <a:endParaRPr lang="pt-BR"/>
          </a:p>
        </p:txBody>
      </p:sp>
      <p:sp>
        <p:nvSpPr>
          <p:cNvPr id="14" name="Shap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6" name="Shap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pt-B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5" name="Shap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0">
              <a:buFontTx/>
              <a:buNone/>
              <a:defRPr lang="pt-B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pt-BR"/>
              <a:pPr/>
              <a:t>20/05/2016 18:38</a:t>
            </a:fld>
            <a:endParaRPr lang="pt-BR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pt-BR"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/>
              <a:pPr/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pt-BR"/>
              <a:pPr/>
              <a:t>20/05/2016 18:38</a:t>
            </a:fld>
            <a:endParaRPr lang="pt-BR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 latinLnBrk="0">
              <a:defRPr lang="pt-BR"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/>
              <a:pPr/>
              <a:t>‹nº›</a:t>
            </a:fld>
            <a:endParaRPr lang="pt-BR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 latinLnBrk="0">
              <a:buNone/>
              <a:defRPr lang="pt-BR" sz="4400" b="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pt-BR"/>
              <a:pPr/>
              <a:t>20/05/2016 18:38</a:t>
            </a:fld>
            <a:endParaRPr lang="pt-BR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pt-BR"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/>
              <a:pPr/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3" name="Shap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0">
              <a:spcAft>
                <a:spcPts val="1000"/>
              </a:spcAft>
              <a:buNone/>
              <a:defRPr lang="pt-BR" sz="1800"/>
            </a:lvl1pPr>
            <a:lvl2pPr>
              <a:buNone/>
              <a:defRPr lang="pt-BR" sz="1200"/>
            </a:lvl2pPr>
            <a:lvl3pPr>
              <a:buNone/>
              <a:defRPr lang="pt-BR" sz="1000"/>
            </a:lvl3pPr>
            <a:lvl4pPr>
              <a:buNone/>
              <a:defRPr lang="pt-BR" sz="900"/>
            </a:lvl4pPr>
            <a:lvl5pPr>
              <a:buNone/>
              <a:defRPr lang="pt-BR" sz="900"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pt-BR" sz="1700"/>
            </a:lvl1pPr>
            <a:lvl2pPr>
              <a:buFontTx/>
              <a:buNone/>
              <a:defRPr lang="pt-BR" sz="1200"/>
            </a:lvl2pPr>
            <a:lvl3pPr>
              <a:buFontTx/>
              <a:buNone/>
              <a:defRPr lang="pt-BR" sz="1000"/>
            </a:lvl3pPr>
            <a:lvl4pPr>
              <a:buFontTx/>
              <a:buNone/>
              <a:defRPr lang="pt-BR" sz="900"/>
            </a:lvl4pPr>
            <a:lvl5pPr>
              <a:buFontTx/>
              <a:buNone/>
              <a:defRPr lang="pt-BR" sz="900"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 latinLnBrk="0">
              <a:buNone/>
              <a:defRPr lang="pt-BR" sz="28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1E20EC5-AC53-4169-941E-EDF10CD23748}" type="datetime8">
              <a:rPr lang="pt-BR"/>
              <a:pPr/>
              <a:t>20/05/2016 18:38</a:t>
            </a:fld>
            <a:endParaRPr lang="pt-BR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 latinLnBrk="0">
              <a:defRPr lang="pt-BR" sz="2800"/>
            </a:lvl1pPr>
          </a:lstStyle>
          <a:p>
            <a:pPr algn="ctr"/>
            <a:fld id="{1AD93096-5B34-4342-9326-69289CEAE4C2}" type="slidenum">
              <a:rPr/>
              <a:pPr algn="ctr"/>
              <a:t>‹nº›</a:t>
            </a:fld>
            <a:endParaRPr lang="pt-BR" sz="2800"/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pt-BR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 latinLnBrk="0">
              <a:buNone/>
              <a:defRPr lang="pt-BR" sz="3200"/>
            </a:lvl1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  <a:p>
            <a:pPr lvl="5"/>
            <a:r>
              <a:rPr lang="pt-BR"/>
              <a:t>Sexto nível</a:t>
            </a:r>
          </a:p>
          <a:p>
            <a:pPr lvl="6"/>
            <a:r>
              <a:rPr lang="pt-BR"/>
              <a:t>Sétimo nível</a:t>
            </a:r>
          </a:p>
          <a:p>
            <a:pPr lvl="7"/>
            <a:r>
              <a:rPr lang="pt-BR"/>
              <a:t>Oitavo nível</a:t>
            </a:r>
          </a:p>
          <a:p>
            <a:pPr lvl="8"/>
            <a:r>
              <a:rPr lang="pt-BR"/>
              <a:t>Nono nível</a:t>
            </a:r>
          </a:p>
        </p:txBody>
      </p:sp>
      <p:sp>
        <p:nvSpPr>
          <p:cNvPr id="14" name="Rectangle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latinLnBrk="0">
              <a:defRPr lang="pt-BR"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pt-BR">
                <a:solidFill>
                  <a:schemeClr val="tx2"/>
                </a:solidFill>
              </a:rPr>
              <a:pPr/>
              <a:t>20/05/2016 18:38</a:t>
            </a:fld>
            <a:endParaRPr lang="pt-BR" sz="140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latinLnBrk="0">
              <a:defRPr lang="pt-BR" sz="1400">
                <a:solidFill>
                  <a:schemeClr val="tx2"/>
                </a:solidFill>
              </a:defRPr>
            </a:lvl1pPr>
          </a:lstStyle>
          <a:p>
            <a:pPr algn="r"/>
            <a:endParaRPr lang="pt-BR" sz="140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23" name="Rectangle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latinLnBrk="0">
              <a:defRPr lang="pt-BR"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pt-BR" sz="1200">
                <a:solidFill>
                  <a:schemeClr val="tx2"/>
                </a:solidFill>
              </a:rPr>
              <a:pPr algn="ctr"/>
              <a:t>‹nº›</a:t>
            </a:fld>
            <a:endParaRPr lang="pt-BR" sz="1400" b="1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lang="pt-BR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lang="pt-B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lang="pt-B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lang="pt-B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pedia.org/wiki/M%C3%B3dulo_de_um_programa" TargetMode="External"/><Relationship Id="rId2" Type="http://schemas.openxmlformats.org/officeDocument/2006/relationships/hyperlink" Target="http://pt.wikipedia.org/wiki/Biblioteca_de_rotina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://pt.wikipedia.org/wiki/Framewor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pedia.org/wiki/Servidor_de_aplica%C3%A7%C3%A3o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www.python.org.br/wiki/YouTub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t.wikipedia.org/wiki/BitTorrent" TargetMode="External"/><Relationship Id="rId5" Type="http://schemas.openxmlformats.org/officeDocument/2006/relationships/hyperlink" Target="http://pt.wikipedia.org/wiki/Mnet" TargetMode="External"/><Relationship Id="rId4" Type="http://schemas.openxmlformats.org/officeDocument/2006/relationships/hyperlink" Target="http://pt.wikipedia.org/wiki/Zop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pedia.org/wiki/Air_Canada" TargetMode="External"/><Relationship Id="rId2" Type="http://schemas.openxmlformats.org/officeDocument/2006/relationships/hyperlink" Target="http://www.python.org.br/wiki/AstraZenec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pt.wikipedia.org/wiki/Red_Hat_Linux" TargetMode="External"/><Relationship Id="rId3" Type="http://schemas.openxmlformats.org/officeDocument/2006/relationships/hyperlink" Target="http://pt.wikipedia.org/wiki/Maya_(software)" TargetMode="External"/><Relationship Id="rId7" Type="http://schemas.openxmlformats.org/officeDocument/2006/relationships/hyperlink" Target="http://pt.wikipedia.org/wiki/GIMP" TargetMode="External"/><Relationship Id="rId2" Type="http://schemas.openxmlformats.org/officeDocument/2006/relationships/hyperlink" Target="http://pt.wikipedia.org/wiki/Seguran%C3%A7a_da_informa%C3%A7%C3%A3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t.wikipedia.org/wiki/Blender" TargetMode="External"/><Relationship Id="rId5" Type="http://schemas.openxmlformats.org/officeDocument/2006/relationships/hyperlink" Target="http://pt.wikipedia.org/wiki/TrueSpace" TargetMode="External"/><Relationship Id="rId4" Type="http://schemas.openxmlformats.org/officeDocument/2006/relationships/hyperlink" Target="http://pt.wikipedia.org/wiki/Autodesk_Softimage" TargetMode="External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pedia.org/wiki/Sistema_de_gerenciamento_de_conte%C3%BAdo" TargetMode="External"/><Relationship Id="rId2" Type="http://schemas.openxmlformats.org/officeDocument/2006/relationships/hyperlink" Target="http://pt.wikipedia.org/wiki/Plo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gif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gif"/><Relationship Id="rId21" Type="http://schemas.openxmlformats.org/officeDocument/2006/relationships/image" Target="../media/image43.png"/><Relationship Id="rId7" Type="http://schemas.openxmlformats.org/officeDocument/2006/relationships/image" Target="../media/image29.gif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hyperlink" Target="http://www.asti-usa.com/" TargetMode="External"/><Relationship Id="rId16" Type="http://schemas.openxmlformats.org/officeDocument/2006/relationships/image" Target="../media/image38.gif"/><Relationship Id="rId20" Type="http://schemas.openxmlformats.org/officeDocument/2006/relationships/image" Target="../media/image42.png"/><Relationship Id="rId29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24" Type="http://schemas.openxmlformats.org/officeDocument/2006/relationships/image" Target="../media/image46.jpeg"/><Relationship Id="rId5" Type="http://schemas.openxmlformats.org/officeDocument/2006/relationships/image" Target="../media/image27.jpe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jpeg"/><Relationship Id="rId10" Type="http://schemas.openxmlformats.org/officeDocument/2006/relationships/image" Target="../media/image32.png"/><Relationship Id="rId19" Type="http://schemas.openxmlformats.org/officeDocument/2006/relationships/image" Target="../media/image41.gif"/><Relationship Id="rId4" Type="http://schemas.openxmlformats.org/officeDocument/2006/relationships/image" Target="../media/image26.gif"/><Relationship Id="rId9" Type="http://schemas.openxmlformats.org/officeDocument/2006/relationships/image" Target="../media/image31.jpeg"/><Relationship Id="rId14" Type="http://schemas.openxmlformats.org/officeDocument/2006/relationships/image" Target="../media/image36.gif"/><Relationship Id="rId22" Type="http://schemas.openxmlformats.org/officeDocument/2006/relationships/image" Target="../media/image44.gif"/><Relationship Id="rId27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livrariacultura.com.br/scripts/cultura/externo/index.asp?id_link=4092&amp;tipo=2&amp;isbn=0596002815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diveintopython.org/" TargetMode="External"/><Relationship Id="rId2" Type="http://schemas.openxmlformats.org/officeDocument/2006/relationships/hyperlink" Target="http://www.livrariacultura.com.br/scripts/cultura/externo/index.asp?id_link=4092&amp;tipo=2&amp;isbn=159059356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://www.livrariacultura.com.br/scripts/cultura/externo/index.asp?id_link=4092&amp;tipo=2&amp;isbn=0596009402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ark4n.files.wordpress.com/2010/01/python_para_desenvolvedores_2ed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PyCursos/playlists" TargetMode="External"/><Relationship Id="rId3" Type="http://schemas.openxmlformats.org/officeDocument/2006/relationships/hyperlink" Target="http://www.python.org.br/wiki/DocumentacaoPython" TargetMode="External"/><Relationship Id="rId7" Type="http://schemas.openxmlformats.org/officeDocument/2006/relationships/hyperlink" Target="http://www.pythonbrasil.com.br/moin.cgi/DocumentacaoPython?action=AttachFile&amp;do=get&amp;target=python24.pdf" TargetMode="External"/><Relationship Id="rId12" Type="http://schemas.openxmlformats.org/officeDocument/2006/relationships/hyperlink" Target="https://wiki.python.org/moin/SimplePrograms" TargetMode="External"/><Relationship Id="rId2" Type="http://schemas.openxmlformats.org/officeDocument/2006/relationships/hyperlink" Target="http://www.python.org.b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hon.org.br/wiki/AprendaProgramar" TargetMode="External"/><Relationship Id="rId11" Type="http://schemas.openxmlformats.org/officeDocument/2006/relationships/hyperlink" Target="https://www.youtube.com/watch?v=sC6mqcLSkZo" TargetMode="External"/><Relationship Id="rId5" Type="http://schemas.openxmlformats.org/officeDocument/2006/relationships/hyperlink" Target="http://ericstk.wordpress.com/2013/08/19/video-aulas-gratuitas-de-python/" TargetMode="External"/><Relationship Id="rId10" Type="http://schemas.openxmlformats.org/officeDocument/2006/relationships/hyperlink" Target="https://www.youtube.com/watch?v=pnAbBKoal-s" TargetMode="External"/><Relationship Id="rId4" Type="http://schemas.openxmlformats.org/officeDocument/2006/relationships/hyperlink" Target="http://www.codecademy.com/pt/tracks/python" TargetMode="External"/><Relationship Id="rId9" Type="http://schemas.openxmlformats.org/officeDocument/2006/relationships/hyperlink" Target="http://associacao.python.org.br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pedia.org/wiki/Python_Software_Foundation" TargetMode="External"/><Relationship Id="rId2" Type="http://schemas.openxmlformats.org/officeDocument/2006/relationships/hyperlink" Target="http://pt.wikipedia.org/wiki/Guido_van_Rossu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://pt.wikipedia.org/wiki/CPyth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2" y="-91319"/>
            <a:ext cx="9146202" cy="6050037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755576" y="1844824"/>
            <a:ext cx="8083624" cy="4022576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Minicurso </a:t>
            </a:r>
            <a:r>
              <a:rPr lang="pt-BR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pt-BR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pt-BR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sasi</a:t>
            </a:r>
            <a:r>
              <a:rPr lang="pt-BR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- 2014 </a:t>
            </a:r>
            <a:r>
              <a:rPr lang="pt-B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 EDKALLENN LIMA</a:t>
            </a:r>
            <a:br>
              <a:rPr lang="pt-B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Bacharel em Sistemas de informação (UFAC)</a:t>
            </a:r>
            <a:br>
              <a:rPr lang="pt-BR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especialista em desenvolvimento web e computação forense.</a:t>
            </a:r>
            <a:endParaRPr lang="pt-B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Sistemas de Informação - </a:t>
            </a:r>
            <a:r>
              <a:rPr lang="pt-BR" dirty="0" err="1" smtClean="0">
                <a:solidFill>
                  <a:schemeClr val="bg1"/>
                </a:solidFill>
              </a:rPr>
              <a:t>Uninorte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2º Semestre de 2014.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-9516" y="6208271"/>
            <a:ext cx="226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SASI 2014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82" y="802852"/>
            <a:ext cx="4826418" cy="1402201"/>
          </a:xfrm>
          <a:prstGeom prst="rect">
            <a:avLst/>
          </a:prstGeom>
          <a:ln>
            <a:noFill/>
          </a:ln>
          <a:effectLst>
            <a:outerShdw blurRad="25400" dist="50800" dir="2700000" algn="tl" rotWithShape="0">
              <a:schemeClr val="tx1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 filosofia de enfatizar a </a:t>
            </a:r>
            <a:r>
              <a:rPr lang="pt-BR" dirty="0"/>
              <a:t>importância do </a:t>
            </a:r>
            <a:r>
              <a:rPr lang="pt-BR" dirty="0">
                <a:solidFill>
                  <a:srgbClr val="FF0000"/>
                </a:solidFill>
              </a:rPr>
              <a:t>esforço</a:t>
            </a:r>
            <a:r>
              <a:rPr lang="pt-BR" dirty="0"/>
              <a:t> do </a:t>
            </a:r>
            <a:r>
              <a:rPr lang="pt-BR" dirty="0">
                <a:solidFill>
                  <a:srgbClr val="FF0000"/>
                </a:solidFill>
              </a:rPr>
              <a:t>programador</a:t>
            </a:r>
            <a:r>
              <a:rPr lang="pt-BR" dirty="0"/>
              <a:t> sobre o esforço </a:t>
            </a:r>
            <a:r>
              <a:rPr lang="pt-BR" dirty="0" smtClean="0"/>
              <a:t>computacional</a:t>
            </a:r>
          </a:p>
          <a:p>
            <a:r>
              <a:rPr lang="pt-BR" dirty="0" smtClean="0"/>
              <a:t>Possui </a:t>
            </a:r>
            <a:r>
              <a:rPr lang="pt-BR" dirty="0" smtClean="0">
                <a:solidFill>
                  <a:srgbClr val="FF0000"/>
                </a:solidFill>
              </a:rPr>
              <a:t>sintaxe </a:t>
            </a:r>
            <a:r>
              <a:rPr lang="pt-BR" dirty="0">
                <a:solidFill>
                  <a:srgbClr val="FF0000"/>
                </a:solidFill>
              </a:rPr>
              <a:t>clara e concisa </a:t>
            </a:r>
            <a:r>
              <a:rPr lang="pt-BR" dirty="0" smtClean="0"/>
              <a:t>favorecendo a </a:t>
            </a:r>
            <a:r>
              <a:rPr lang="pt-BR" dirty="0">
                <a:solidFill>
                  <a:srgbClr val="FF0000"/>
                </a:solidFill>
              </a:rPr>
              <a:t>legibilidade</a:t>
            </a:r>
            <a:r>
              <a:rPr lang="pt-BR" dirty="0"/>
              <a:t> do </a:t>
            </a:r>
            <a:r>
              <a:rPr lang="pt-BR" dirty="0" smtClean="0"/>
              <a:t>código além de recursos </a:t>
            </a:r>
            <a:r>
              <a:rPr lang="pt-BR" dirty="0"/>
              <a:t>poderosos de </a:t>
            </a:r>
            <a:r>
              <a:rPr lang="pt-BR" dirty="0" smtClean="0"/>
              <a:t>sua </a:t>
            </a:r>
            <a:r>
              <a:rPr lang="pt-BR" dirty="0" smtClean="0">
                <a:hlinkClick r:id="rId2" tooltip="Biblioteca de rotinas"/>
              </a:rPr>
              <a:t>biblioteca</a:t>
            </a:r>
            <a:r>
              <a:rPr lang="pt-BR" dirty="0"/>
              <a:t> padrão e por </a:t>
            </a:r>
            <a:r>
              <a:rPr lang="pt-BR" dirty="0">
                <a:hlinkClick r:id="rId3" tooltip="Módulo de um programa"/>
              </a:rPr>
              <a:t>módulos</a:t>
            </a:r>
            <a:r>
              <a:rPr lang="pt-BR" dirty="0"/>
              <a:t> e </a:t>
            </a:r>
            <a:r>
              <a:rPr lang="pt-BR" i="1" dirty="0">
                <a:hlinkClick r:id="rId4" tooltip="Framework"/>
              </a:rPr>
              <a:t>frameworks</a:t>
            </a:r>
            <a:r>
              <a:rPr lang="pt-BR" dirty="0"/>
              <a:t> desenvolvidos por terceiros</a:t>
            </a:r>
            <a:r>
              <a:rPr lang="pt-BR" dirty="0" smtClean="0"/>
              <a:t>.</a:t>
            </a:r>
          </a:p>
          <a:p>
            <a:r>
              <a:rPr lang="pt-BR" dirty="0" smtClean="0"/>
              <a:t>Inclui </a:t>
            </a:r>
            <a:r>
              <a:rPr lang="pt-BR" dirty="0" smtClean="0">
                <a:solidFill>
                  <a:srgbClr val="FF0000"/>
                </a:solidFill>
              </a:rPr>
              <a:t>estruturas</a:t>
            </a:r>
            <a:r>
              <a:rPr lang="pt-BR" dirty="0" smtClean="0"/>
              <a:t> de alto nível (</a:t>
            </a:r>
            <a:r>
              <a:rPr lang="pt-BR" dirty="0" smtClean="0">
                <a:solidFill>
                  <a:srgbClr val="FF0000"/>
                </a:solidFill>
              </a:rPr>
              <a:t>listas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FF0000"/>
                </a:solidFill>
              </a:rPr>
              <a:t>dicionários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FF0000"/>
                </a:solidFill>
              </a:rPr>
              <a:t>data/hora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FF0000"/>
                </a:solidFill>
              </a:rPr>
              <a:t>complexos</a:t>
            </a:r>
            <a:r>
              <a:rPr lang="pt-BR" dirty="0" smtClean="0"/>
              <a:t> e </a:t>
            </a:r>
            <a:r>
              <a:rPr lang="pt-BR" dirty="0" smtClean="0">
                <a:solidFill>
                  <a:srgbClr val="FF0000"/>
                </a:solidFill>
              </a:rPr>
              <a:t>outras</a:t>
            </a:r>
            <a:r>
              <a:rPr lang="pt-BR" dirty="0" smtClean="0"/>
              <a:t>) e módulos prontos para uso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557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Inclui recursos modernos como: </a:t>
            </a:r>
            <a:r>
              <a:rPr lang="pt-BR" dirty="0" smtClean="0">
                <a:solidFill>
                  <a:srgbClr val="FF0000"/>
                </a:solidFill>
              </a:rPr>
              <a:t>geradores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FF0000"/>
                </a:solidFill>
              </a:rPr>
              <a:t>introspecção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FF0000"/>
                </a:solidFill>
              </a:rPr>
              <a:t>persistência</a:t>
            </a:r>
            <a:r>
              <a:rPr lang="pt-BR" dirty="0" smtClean="0"/>
              <a:t>, </a:t>
            </a:r>
            <a:r>
              <a:rPr lang="pt-BR" dirty="0" err="1" smtClean="0">
                <a:solidFill>
                  <a:srgbClr val="FF0000"/>
                </a:solidFill>
              </a:rPr>
              <a:t>metaclasses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smtClean="0"/>
              <a:t>e </a:t>
            </a:r>
            <a:r>
              <a:rPr lang="pt-BR" dirty="0" smtClean="0">
                <a:solidFill>
                  <a:srgbClr val="FF0000"/>
                </a:solidFill>
              </a:rPr>
              <a:t>unidades</a:t>
            </a:r>
            <a:r>
              <a:rPr lang="pt-BR" dirty="0" smtClean="0"/>
              <a:t> </a:t>
            </a:r>
            <a:r>
              <a:rPr lang="pt-BR" dirty="0" smtClean="0">
                <a:solidFill>
                  <a:srgbClr val="FF0000"/>
                </a:solidFill>
              </a:rPr>
              <a:t>de</a:t>
            </a:r>
            <a:r>
              <a:rPr lang="pt-BR" dirty="0" smtClean="0"/>
              <a:t> </a:t>
            </a:r>
            <a:r>
              <a:rPr lang="pt-BR" dirty="0" smtClean="0">
                <a:solidFill>
                  <a:srgbClr val="FF0000"/>
                </a:solidFill>
              </a:rPr>
              <a:t>teste</a:t>
            </a:r>
          </a:p>
          <a:p>
            <a:r>
              <a:rPr lang="pt-BR" dirty="0" smtClean="0"/>
              <a:t>É </a:t>
            </a:r>
            <a:r>
              <a:rPr lang="pt-BR" dirty="0" err="1" smtClean="0">
                <a:solidFill>
                  <a:srgbClr val="FF0000"/>
                </a:solidFill>
              </a:rPr>
              <a:t>multiparadigma</a:t>
            </a:r>
            <a:r>
              <a:rPr lang="pt-BR" dirty="0" smtClean="0"/>
              <a:t>, suporta a programação </a:t>
            </a:r>
            <a:r>
              <a:rPr lang="pt-BR" dirty="0" smtClean="0">
                <a:solidFill>
                  <a:srgbClr val="FF0000"/>
                </a:solidFill>
              </a:rPr>
              <a:t>modular </a:t>
            </a:r>
            <a:r>
              <a:rPr lang="pt-BR" dirty="0" smtClean="0"/>
              <a:t>e funcional, além de orientação a objetos.</a:t>
            </a:r>
          </a:p>
          <a:p>
            <a:r>
              <a:rPr lang="pt-BR" dirty="0" smtClean="0"/>
              <a:t>A linguagem é interpretada através de </a:t>
            </a:r>
            <a:r>
              <a:rPr lang="pt-BR" dirty="0" err="1" smtClean="0">
                <a:solidFill>
                  <a:srgbClr val="FF0000"/>
                </a:solidFill>
              </a:rPr>
              <a:t>bytecode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smtClean="0"/>
              <a:t>pela </a:t>
            </a:r>
            <a:r>
              <a:rPr lang="pt-BR" dirty="0" smtClean="0">
                <a:solidFill>
                  <a:srgbClr val="FF0000"/>
                </a:solidFill>
              </a:rPr>
              <a:t>máquina virtual Python</a:t>
            </a:r>
            <a:r>
              <a:rPr lang="pt-BR" dirty="0" smtClean="0"/>
              <a:t>, aumentando a </a:t>
            </a:r>
            <a:r>
              <a:rPr lang="pt-BR" dirty="0" smtClean="0">
                <a:solidFill>
                  <a:srgbClr val="FF0000"/>
                </a:solidFill>
              </a:rPr>
              <a:t>portabilidade</a:t>
            </a:r>
          </a:p>
          <a:p>
            <a:r>
              <a:rPr lang="pt-BR" dirty="0" smtClean="0"/>
              <a:t>Pode se </a:t>
            </a:r>
            <a:r>
              <a:rPr lang="pt-BR" dirty="0" smtClean="0">
                <a:solidFill>
                  <a:srgbClr val="FF0000"/>
                </a:solidFill>
              </a:rPr>
              <a:t>compilar</a:t>
            </a:r>
            <a:r>
              <a:rPr lang="pt-BR" dirty="0" smtClean="0"/>
              <a:t> aplicações em uma plataforma e rodar em </a:t>
            </a:r>
            <a:r>
              <a:rPr lang="pt-BR" dirty="0" smtClean="0">
                <a:solidFill>
                  <a:srgbClr val="FF0000"/>
                </a:solidFill>
              </a:rPr>
              <a:t>outros</a:t>
            </a:r>
            <a:r>
              <a:rPr lang="pt-BR" dirty="0" smtClean="0"/>
              <a:t> </a:t>
            </a:r>
            <a:r>
              <a:rPr lang="pt-BR" dirty="0" smtClean="0">
                <a:solidFill>
                  <a:srgbClr val="FF0000"/>
                </a:solidFill>
              </a:rPr>
              <a:t>sistemas</a:t>
            </a:r>
            <a:r>
              <a:rPr lang="pt-BR" dirty="0" smtClean="0"/>
              <a:t> ou executar direto do código-fonte.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3303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É um software de </a:t>
            </a:r>
            <a:r>
              <a:rPr lang="pt-BR" dirty="0" smtClean="0">
                <a:solidFill>
                  <a:srgbClr val="FF0000"/>
                </a:solidFill>
              </a:rPr>
              <a:t>código aberto </a:t>
            </a:r>
            <a:r>
              <a:rPr lang="pt-BR" dirty="0" smtClean="0"/>
              <a:t>(licença compatível com a General </a:t>
            </a:r>
            <a:r>
              <a:rPr lang="pt-BR" dirty="0" err="1" smtClean="0"/>
              <a:t>Public</a:t>
            </a:r>
            <a:r>
              <a:rPr lang="pt-BR" dirty="0" smtClean="0"/>
              <a:t> </a:t>
            </a:r>
            <a:r>
              <a:rPr lang="pt-BR" dirty="0" err="1" smtClean="0"/>
              <a:t>License</a:t>
            </a:r>
            <a:r>
              <a:rPr lang="pt-BR" dirty="0" smtClean="0"/>
              <a:t>), porém menos restritiva </a:t>
            </a:r>
          </a:p>
          <a:p>
            <a:r>
              <a:rPr lang="pt-BR" dirty="0" smtClean="0"/>
              <a:t>A especificação é mantida pela Python Software Foundation (</a:t>
            </a:r>
            <a:r>
              <a:rPr lang="pt-BR" dirty="0" smtClean="0">
                <a:solidFill>
                  <a:srgbClr val="FF0000"/>
                </a:solidFill>
              </a:rPr>
              <a:t>PSF</a:t>
            </a:r>
            <a:r>
              <a:rPr lang="pt-BR" dirty="0" smtClean="0"/>
              <a:t>)</a:t>
            </a:r>
          </a:p>
          <a:p>
            <a:r>
              <a:rPr lang="pt-BR" dirty="0" smtClean="0"/>
              <a:t>É usada como </a:t>
            </a:r>
            <a:r>
              <a:rPr lang="pt-BR" dirty="0" smtClean="0">
                <a:solidFill>
                  <a:srgbClr val="FF0000"/>
                </a:solidFill>
              </a:rPr>
              <a:t>linguagem de script </a:t>
            </a:r>
            <a:r>
              <a:rPr lang="pt-BR" dirty="0" smtClean="0"/>
              <a:t>em vários softwares para automatizar tarefas e adicionar funcionalidades.</a:t>
            </a:r>
          </a:p>
          <a:p>
            <a:r>
              <a:rPr lang="pt-BR" dirty="0" smtClean="0"/>
              <a:t>Entre eles: </a:t>
            </a:r>
            <a:r>
              <a:rPr lang="pt-BR" dirty="0" err="1" smtClean="0">
                <a:solidFill>
                  <a:srgbClr val="FF0000"/>
                </a:solidFill>
              </a:rPr>
              <a:t>LibreOffice</a:t>
            </a:r>
            <a:r>
              <a:rPr lang="pt-BR" dirty="0" smtClean="0"/>
              <a:t>, </a:t>
            </a:r>
            <a:r>
              <a:rPr lang="pt-BR" dirty="0" err="1" smtClean="0">
                <a:solidFill>
                  <a:srgbClr val="FF0000"/>
                </a:solidFill>
              </a:rPr>
              <a:t>PostgreSQL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smtClean="0"/>
              <a:t>e </a:t>
            </a:r>
            <a:r>
              <a:rPr lang="pt-BR" dirty="0" err="1" smtClean="0">
                <a:solidFill>
                  <a:srgbClr val="FF0000"/>
                </a:solidFill>
              </a:rPr>
              <a:t>Blender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 smtClean="0">
                <a:solidFill>
                  <a:srgbClr val="FF0000"/>
                </a:solidFill>
              </a:rPr>
              <a:t>Integra-se</a:t>
            </a:r>
            <a:r>
              <a:rPr lang="pt-BR" dirty="0" smtClean="0"/>
              <a:t> a outras linguagens como </a:t>
            </a:r>
            <a:r>
              <a:rPr lang="pt-BR" dirty="0" smtClean="0">
                <a:solidFill>
                  <a:srgbClr val="FF0000"/>
                </a:solidFill>
              </a:rPr>
              <a:t>C</a:t>
            </a:r>
            <a:r>
              <a:rPr lang="pt-BR" dirty="0" smtClean="0"/>
              <a:t> e </a:t>
            </a:r>
            <a:r>
              <a:rPr lang="pt-BR" dirty="0" smtClean="0">
                <a:solidFill>
                  <a:srgbClr val="FF0000"/>
                </a:solidFill>
              </a:rPr>
              <a:t>Fortran</a:t>
            </a:r>
            <a:r>
              <a:rPr lang="pt-BR" dirty="0" smtClean="0"/>
              <a:t>, como outras linguagens dinâmicas, como </a:t>
            </a:r>
            <a:r>
              <a:rPr lang="pt-BR" dirty="0" smtClean="0">
                <a:solidFill>
                  <a:srgbClr val="FF0000"/>
                </a:solidFill>
              </a:rPr>
              <a:t>Perl</a:t>
            </a:r>
            <a:r>
              <a:rPr lang="pt-BR" dirty="0" smtClean="0"/>
              <a:t> e </a:t>
            </a:r>
            <a:r>
              <a:rPr lang="pt-BR" dirty="0" err="1" smtClean="0">
                <a:solidFill>
                  <a:srgbClr val="FF0000"/>
                </a:solidFill>
              </a:rPr>
              <a:t>Ruby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1863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Tudo</a:t>
            </a:r>
            <a:r>
              <a:rPr lang="pt-BR" dirty="0" smtClean="0"/>
              <a:t> é objeto</a:t>
            </a:r>
          </a:p>
          <a:p>
            <a:r>
              <a:rPr lang="pt-BR" dirty="0">
                <a:solidFill>
                  <a:srgbClr val="FF0000"/>
                </a:solidFill>
              </a:rPr>
              <a:t>Pacotes</a:t>
            </a:r>
            <a:r>
              <a:rPr lang="pt-BR" dirty="0"/>
              <a:t>, </a:t>
            </a:r>
            <a:r>
              <a:rPr lang="pt-BR" dirty="0">
                <a:solidFill>
                  <a:srgbClr val="FF0000"/>
                </a:solidFill>
              </a:rPr>
              <a:t>módulos</a:t>
            </a:r>
            <a:r>
              <a:rPr lang="pt-BR" dirty="0"/>
              <a:t>, </a:t>
            </a:r>
            <a:r>
              <a:rPr lang="pt-BR" dirty="0">
                <a:solidFill>
                  <a:srgbClr val="FF0000"/>
                </a:solidFill>
              </a:rPr>
              <a:t>classes</a:t>
            </a:r>
            <a:r>
              <a:rPr lang="pt-BR" dirty="0"/>
              <a:t>, </a:t>
            </a:r>
            <a:r>
              <a:rPr lang="pt-BR" dirty="0" err="1">
                <a:solidFill>
                  <a:srgbClr val="FF0000"/>
                </a:solidFill>
              </a:rPr>
              <a:t>funcões</a:t>
            </a:r>
            <a:endParaRPr lang="pt-BR" dirty="0">
              <a:solidFill>
                <a:srgbClr val="FF0000"/>
              </a:solidFill>
            </a:endParaRPr>
          </a:p>
          <a:p>
            <a:r>
              <a:rPr lang="pt-BR" dirty="0" smtClean="0"/>
              <a:t>Tratamento </a:t>
            </a:r>
            <a:r>
              <a:rPr lang="pt-BR" dirty="0">
                <a:solidFill>
                  <a:srgbClr val="FF0000"/>
                </a:solidFill>
              </a:rPr>
              <a:t>exceções</a:t>
            </a:r>
          </a:p>
          <a:p>
            <a:r>
              <a:rPr lang="pt-BR" dirty="0" err="1" smtClean="0"/>
              <a:t>Tipagem</a:t>
            </a:r>
            <a:r>
              <a:rPr lang="pt-BR" dirty="0" smtClean="0"/>
              <a:t> </a:t>
            </a:r>
            <a:r>
              <a:rPr lang="pt-BR" dirty="0">
                <a:solidFill>
                  <a:srgbClr val="FF0000"/>
                </a:solidFill>
              </a:rPr>
              <a:t>dinâmica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Sobrecarga</a:t>
            </a:r>
            <a:r>
              <a:rPr lang="pt-BR" dirty="0" smtClean="0"/>
              <a:t> </a:t>
            </a:r>
            <a:r>
              <a:rPr lang="pt-BR" dirty="0"/>
              <a:t>de operador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Identação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/>
              <a:t>para estrutura de bloco</a:t>
            </a:r>
          </a:p>
          <a:p>
            <a:pPr lvl="1"/>
            <a:r>
              <a:rPr lang="pt-BR" dirty="0" smtClean="0"/>
              <a:t>O </a:t>
            </a:r>
            <a:r>
              <a:rPr lang="pt-BR" dirty="0"/>
              <a:t>resto é sintaxe convencional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222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Interfaces para...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3" y="1684513"/>
            <a:ext cx="53530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usar?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Uma das linguagens mais </a:t>
            </a:r>
            <a:r>
              <a:rPr lang="pt-BR" dirty="0">
                <a:solidFill>
                  <a:srgbClr val="FF0000"/>
                </a:solidFill>
              </a:rPr>
              <a:t>divertidas</a:t>
            </a:r>
            <a:r>
              <a:rPr lang="pt-BR" dirty="0"/>
              <a:t> </a:t>
            </a:r>
            <a:r>
              <a:rPr lang="pt-BR" dirty="0" smtClean="0"/>
              <a:t>que se </a:t>
            </a:r>
            <a:r>
              <a:rPr lang="pt-BR" dirty="0"/>
              <a:t>tem atualmente</a:t>
            </a:r>
          </a:p>
          <a:p>
            <a:r>
              <a:rPr lang="pt-BR" dirty="0" smtClean="0"/>
              <a:t>Já </a:t>
            </a:r>
            <a:r>
              <a:rPr lang="pt-BR" dirty="0"/>
              <a:t>vem com “baterias inclusas” (</a:t>
            </a:r>
            <a:r>
              <a:rPr lang="pt-BR" dirty="0" smtClean="0"/>
              <a:t>vasto repertório </a:t>
            </a:r>
            <a:r>
              <a:rPr lang="pt-BR" dirty="0"/>
              <a:t>de </a:t>
            </a:r>
            <a:r>
              <a:rPr lang="pt-BR" dirty="0">
                <a:solidFill>
                  <a:srgbClr val="FF0000"/>
                </a:solidFill>
              </a:rPr>
              <a:t>bibliotecas</a:t>
            </a:r>
            <a:r>
              <a:rPr lang="pt-BR" dirty="0"/>
              <a:t>)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Protótipos</a:t>
            </a:r>
            <a:r>
              <a:rPr lang="pt-BR" dirty="0" smtClean="0"/>
              <a:t> </a:t>
            </a:r>
            <a:r>
              <a:rPr lang="pt-BR" dirty="0"/>
              <a:t>rápidos sem preocupação </a:t>
            </a:r>
            <a:r>
              <a:rPr lang="pt-BR" dirty="0" smtClean="0"/>
              <a:t>com detalhes </a:t>
            </a:r>
            <a:r>
              <a:rPr lang="pt-BR" dirty="0"/>
              <a:t>de implementação da linguagem</a:t>
            </a:r>
          </a:p>
          <a:p>
            <a:r>
              <a:rPr lang="pt-BR" dirty="0" smtClean="0"/>
              <a:t>Linguagem </a:t>
            </a:r>
            <a:r>
              <a:rPr lang="pt-BR" dirty="0">
                <a:solidFill>
                  <a:srgbClr val="FF0000"/>
                </a:solidFill>
              </a:rPr>
              <a:t>Interpretada</a:t>
            </a:r>
            <a:r>
              <a:rPr lang="pt-BR" dirty="0"/>
              <a:t>: evita “</a:t>
            </a:r>
            <a:r>
              <a:rPr lang="pt-BR" dirty="0" smtClean="0"/>
              <a:t>codifica-compila-roda</a:t>
            </a:r>
            <a:r>
              <a:rPr lang="pt-BR" dirty="0"/>
              <a:t>”</a:t>
            </a:r>
          </a:p>
          <a:p>
            <a:r>
              <a:rPr lang="pt-BR" dirty="0" smtClean="0"/>
              <a:t>Bem </a:t>
            </a:r>
            <a:r>
              <a:rPr lang="pt-BR" dirty="0">
                <a:solidFill>
                  <a:srgbClr val="FF0000"/>
                </a:solidFill>
              </a:rPr>
              <a:t>menos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linhas</a:t>
            </a:r>
            <a:r>
              <a:rPr lang="pt-BR" dirty="0"/>
              <a:t> de código </a:t>
            </a:r>
            <a:r>
              <a:rPr lang="pt-BR" dirty="0" smtClean="0"/>
              <a:t>comparando com </a:t>
            </a:r>
            <a:r>
              <a:rPr lang="pt-BR" dirty="0"/>
              <a:t>Java, C/C++...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849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as pessoas usam?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Qualidade do software </a:t>
            </a:r>
            <a:r>
              <a:rPr lang="pt-BR" dirty="0" smtClean="0"/>
              <a:t>(legibilidade, coerência, fácil manutenção, reutilização)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Produtividade do desenvolvedor</a:t>
            </a:r>
            <a:r>
              <a:rPr lang="pt-BR" dirty="0" smtClean="0"/>
              <a:t>. O código Python é, normalmente, de 1/3 a 1/5 do tamanho do código equivalente em C/C++ ou Java (menos digitação, menos depuração e menos manutenção) – execução direta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Portabilidade</a:t>
            </a:r>
            <a:r>
              <a:rPr lang="pt-BR" dirty="0" smtClean="0"/>
              <a:t>. Altamente portável. Praticamente copiar e colar. GUI portável.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590255"/>
            <a:ext cx="1475656" cy="42871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914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as pessoas usam?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Bibliotecas</a:t>
            </a:r>
            <a:r>
              <a:rPr lang="pt-BR" dirty="0"/>
              <a:t>.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pattern</a:t>
            </a:r>
            <a:r>
              <a:rPr lang="pt-BR" dirty="0"/>
              <a:t> </a:t>
            </a:r>
            <a:r>
              <a:rPr lang="pt-BR" dirty="0" err="1"/>
              <a:t>matching</a:t>
            </a:r>
            <a:r>
              <a:rPr lang="pt-BR" dirty="0"/>
              <a:t>, scripts de rede, etc.</a:t>
            </a:r>
          </a:p>
          <a:p>
            <a:r>
              <a:rPr lang="pt-BR" dirty="0">
                <a:solidFill>
                  <a:srgbClr val="FF0000"/>
                </a:solidFill>
              </a:rPr>
              <a:t>Integração de componentes</a:t>
            </a:r>
            <a:r>
              <a:rPr lang="pt-BR" dirty="0"/>
              <a:t>. Facilmente. </a:t>
            </a:r>
            <a:r>
              <a:rPr lang="pt-BR" dirty="0" smtClean="0"/>
              <a:t>Diversos mecanismos de integração. Python pode chamar bibliotecas C e C++, pode ser chamado a partir de programas C/C++. Componentes Java. COM, </a:t>
            </a:r>
            <a:r>
              <a:rPr lang="pt-BR" dirty="0" err="1" smtClean="0"/>
              <a:t>Corba</a:t>
            </a:r>
            <a:r>
              <a:rPr lang="pt-BR" dirty="0" smtClean="0"/>
              <a:t> e .NET, rede com SOAP, XML-RPC, etc.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Prazer</a:t>
            </a:r>
            <a:r>
              <a:rPr lang="pt-BR" dirty="0" smtClean="0"/>
              <a:t>. Facilidade de uso, ferramentas, produtividade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590255"/>
            <a:ext cx="1475656" cy="42871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1435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Criada em 1990 por </a:t>
            </a:r>
            <a:r>
              <a:rPr lang="pt-BR" sz="2800" dirty="0" smtClean="0">
                <a:solidFill>
                  <a:srgbClr val="FF0000"/>
                </a:solidFill>
              </a:rPr>
              <a:t>Guido Van </a:t>
            </a:r>
            <a:r>
              <a:rPr lang="pt-BR" sz="2800" dirty="0" err="1" smtClean="0">
                <a:solidFill>
                  <a:srgbClr val="FF0000"/>
                </a:solidFill>
              </a:rPr>
              <a:t>Rossum</a:t>
            </a:r>
            <a:r>
              <a:rPr lang="pt-BR" sz="2800" dirty="0" smtClean="0"/>
              <a:t>, no Instituto Nacional de Pesquisa para Matemática e Ciência da Computação da Holanda (</a:t>
            </a:r>
            <a:r>
              <a:rPr lang="pt-BR" sz="2800" dirty="0" smtClean="0">
                <a:solidFill>
                  <a:srgbClr val="FF0000"/>
                </a:solidFill>
              </a:rPr>
              <a:t>CWI</a:t>
            </a:r>
            <a:r>
              <a:rPr lang="pt-BR" sz="2800" dirty="0" smtClean="0"/>
              <a:t>)</a:t>
            </a:r>
          </a:p>
          <a:p>
            <a:r>
              <a:rPr lang="pt-BR" sz="2800" dirty="0" smtClean="0"/>
              <a:t>Foco: usuários como </a:t>
            </a:r>
            <a:r>
              <a:rPr lang="pt-BR" sz="2800" dirty="0" smtClean="0">
                <a:solidFill>
                  <a:srgbClr val="FF0000"/>
                </a:solidFill>
              </a:rPr>
              <a:t>físicos</a:t>
            </a:r>
            <a:r>
              <a:rPr lang="pt-BR" sz="2800" dirty="0" smtClean="0"/>
              <a:t> e </a:t>
            </a:r>
            <a:r>
              <a:rPr lang="pt-BR" sz="2800" dirty="0" smtClean="0">
                <a:solidFill>
                  <a:srgbClr val="FF0000"/>
                </a:solidFill>
              </a:rPr>
              <a:t>engenheiros</a:t>
            </a:r>
          </a:p>
          <a:p>
            <a:r>
              <a:rPr lang="pt-BR" sz="2800" dirty="0" smtClean="0"/>
              <a:t>Concebido a partir de </a:t>
            </a:r>
            <a:r>
              <a:rPr lang="pt-BR" sz="2800" dirty="0" smtClean="0">
                <a:solidFill>
                  <a:srgbClr val="FF0000"/>
                </a:solidFill>
              </a:rPr>
              <a:t>outra linguagem existente </a:t>
            </a:r>
            <a:r>
              <a:rPr lang="pt-BR" sz="2800" dirty="0" smtClean="0"/>
              <a:t>na época, chamada, ABC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5070363"/>
            <a:ext cx="1656184" cy="1416620"/>
          </a:xfrm>
          <a:prstGeom prst="rect">
            <a:avLst/>
          </a:prstGeom>
        </p:spPr>
      </p:pic>
      <p:pic>
        <p:nvPicPr>
          <p:cNvPr id="2050" name="Picture 2" descr="https://ee5817f8e2e9a2e34042-3365e7f0719651e5b8d0979bce83c558.ssl.cf5.rackcdn.com/pyth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280010"/>
            <a:ext cx="2413843" cy="241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6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Hoje é </a:t>
            </a:r>
            <a:r>
              <a:rPr lang="pt-BR" sz="2800" dirty="0">
                <a:solidFill>
                  <a:srgbClr val="FF0000"/>
                </a:solidFill>
              </a:rPr>
              <a:t>bem aceita na indústria </a:t>
            </a:r>
            <a:r>
              <a:rPr lang="pt-BR" sz="2800" dirty="0"/>
              <a:t>por empresas de alta tecnologia, tais como, </a:t>
            </a:r>
          </a:p>
          <a:p>
            <a:pPr lvl="1"/>
            <a:r>
              <a:rPr lang="pt-BR" sz="2400" dirty="0"/>
              <a:t>Google e Yahoo (aplicações web)</a:t>
            </a:r>
          </a:p>
          <a:p>
            <a:pPr lvl="1"/>
            <a:r>
              <a:rPr lang="pt-BR" sz="2400" dirty="0"/>
              <a:t>Microsoft (</a:t>
            </a:r>
            <a:r>
              <a:rPr lang="pt-BR" sz="2400" dirty="0" err="1"/>
              <a:t>IronPython</a:t>
            </a:r>
            <a:r>
              <a:rPr lang="pt-BR" sz="2400" dirty="0"/>
              <a:t>: Python para .NET)</a:t>
            </a:r>
          </a:p>
          <a:p>
            <a:pPr lvl="1"/>
            <a:r>
              <a:rPr lang="pt-BR" sz="2400" dirty="0"/>
              <a:t>Nokia (disponível em celulares e </a:t>
            </a:r>
            <a:r>
              <a:rPr lang="pt-BR" sz="2400" dirty="0" err="1"/>
              <a:t>PDA’s</a:t>
            </a:r>
            <a:r>
              <a:rPr lang="pt-BR" sz="2400" dirty="0"/>
              <a:t>)</a:t>
            </a:r>
          </a:p>
          <a:p>
            <a:pPr lvl="1"/>
            <a:r>
              <a:rPr lang="pt-BR" sz="2400" dirty="0"/>
              <a:t>Disney (animações 3D)</a:t>
            </a:r>
          </a:p>
          <a:p>
            <a:pPr lvl="1"/>
            <a:r>
              <a:rPr lang="pt-BR" sz="2400" dirty="0"/>
              <a:t>Apple (nativamente no OSX)</a:t>
            </a:r>
          </a:p>
          <a:p>
            <a:pPr lvl="1"/>
            <a:r>
              <a:rPr lang="pt-BR" sz="2400" dirty="0"/>
              <a:t>Universidades como MIT e Stanford</a:t>
            </a:r>
          </a:p>
          <a:p>
            <a:r>
              <a:rPr lang="pt-BR" sz="2800" dirty="0"/>
              <a:t>A linguagem está na </a:t>
            </a:r>
            <a:r>
              <a:rPr lang="pt-BR" sz="2800" dirty="0">
                <a:solidFill>
                  <a:srgbClr val="FF0000"/>
                </a:solidFill>
              </a:rPr>
              <a:t>versão 3</a:t>
            </a:r>
            <a:r>
              <a:rPr lang="pt-BR" sz="2800" dirty="0"/>
              <a:t>, que </a:t>
            </a:r>
            <a:r>
              <a:rPr lang="pt-BR" sz="2800" dirty="0" smtClean="0"/>
              <a:t>quebra </a:t>
            </a:r>
            <a:r>
              <a:rPr lang="pt-BR" sz="2800" dirty="0"/>
              <a:t>a </a:t>
            </a:r>
            <a:r>
              <a:rPr lang="pt-BR" sz="2800" dirty="0" smtClean="0"/>
              <a:t>compatibilidade </a:t>
            </a:r>
            <a:r>
              <a:rPr lang="pt-BR" sz="2800" dirty="0"/>
              <a:t>com </a:t>
            </a:r>
            <a:r>
              <a:rPr lang="pt-BR" sz="2800" dirty="0" smtClean="0"/>
              <a:t>versões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5226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Minicurso de Python – para programadores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25144"/>
          </a:xfrm>
        </p:spPr>
        <p:txBody>
          <a:bodyPr>
            <a:normAutofit fontScale="92500" lnSpcReduction="10000"/>
          </a:bodyPr>
          <a:lstStyle/>
          <a:p>
            <a:pPr lvl="0">
              <a:buClr>
                <a:srgbClr val="DD8047"/>
              </a:buClr>
            </a:pPr>
            <a:r>
              <a:rPr lang="pt-BR" sz="1400" dirty="0">
                <a:solidFill>
                  <a:prstClr val="black"/>
                </a:solidFill>
              </a:rPr>
              <a:t>Prof. Edkallenn Lima</a:t>
            </a:r>
          </a:p>
          <a:p>
            <a:pPr lvl="0">
              <a:buClr>
                <a:srgbClr val="DD8047"/>
              </a:buClr>
            </a:pPr>
            <a:r>
              <a:rPr lang="pt-BR" sz="1400" u="sng" dirty="0">
                <a:solidFill>
                  <a:srgbClr val="94B6D2">
                    <a:lumMod val="75000"/>
                  </a:srgbClr>
                </a:solidFill>
              </a:rPr>
              <a:t>edkallenn@yahoo.com.br</a:t>
            </a:r>
            <a:r>
              <a:rPr lang="pt-BR" sz="1400" dirty="0">
                <a:solidFill>
                  <a:prstClr val="black"/>
                </a:solidFill>
              </a:rPr>
              <a:t>  (somente para dúvidas)</a:t>
            </a:r>
          </a:p>
          <a:p>
            <a:pPr lvl="0">
              <a:buClr>
                <a:srgbClr val="DD8047"/>
              </a:buClr>
            </a:pPr>
            <a:r>
              <a:rPr lang="pt-BR" sz="1400" dirty="0">
                <a:solidFill>
                  <a:prstClr val="black"/>
                </a:solidFill>
              </a:rPr>
              <a:t>Blogs: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http://professored.wordpress.com</a:t>
            </a:r>
            <a:r>
              <a:rPr lang="pt-BR" sz="1200" dirty="0">
                <a:solidFill>
                  <a:srgbClr val="94B6D2">
                    <a:lumMod val="75000"/>
                  </a:srgbClr>
                </a:solidFill>
              </a:rPr>
              <a:t> 	</a:t>
            </a:r>
            <a:r>
              <a:rPr lang="pt-BR" sz="1100" dirty="0" smtClean="0">
                <a:solidFill>
                  <a:srgbClr val="94B6D2">
                    <a:lumMod val="75000"/>
                  </a:srgbClr>
                </a:solidFill>
              </a:rPr>
              <a:t>(</a:t>
            </a:r>
            <a:r>
              <a:rPr lang="pt-BR" sz="1100" dirty="0">
                <a:solidFill>
                  <a:srgbClr val="94B6D2">
                    <a:lumMod val="75000"/>
                  </a:srgbClr>
                </a:solidFill>
              </a:rPr>
              <a:t>Computador de Papel – O conteúdo da forma)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http://professored.tumblr.com/</a:t>
            </a:r>
            <a:r>
              <a:rPr lang="pt-BR" sz="1200" dirty="0">
                <a:solidFill>
                  <a:srgbClr val="94B6D2">
                    <a:lumMod val="75000"/>
                  </a:srgbClr>
                </a:solidFill>
              </a:rPr>
              <a:t>     		</a:t>
            </a:r>
            <a:r>
              <a:rPr lang="pt-BR" sz="1100" dirty="0">
                <a:solidFill>
                  <a:srgbClr val="94B6D2">
                    <a:lumMod val="75000"/>
                  </a:srgbClr>
                </a:solidFill>
              </a:rPr>
              <a:t>(Pensamentos Incompletos)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http://umcientistaporquinzena.tumblr.com/</a:t>
            </a:r>
            <a:r>
              <a:rPr lang="pt-BR" sz="1200" dirty="0">
                <a:solidFill>
                  <a:srgbClr val="94B6D2">
                    <a:lumMod val="75000"/>
                  </a:srgbClr>
                </a:solidFill>
              </a:rPr>
              <a:t>	</a:t>
            </a:r>
            <a:r>
              <a:rPr lang="pt-BR" sz="1100" dirty="0">
                <a:solidFill>
                  <a:srgbClr val="94B6D2">
                    <a:lumMod val="75000"/>
                  </a:srgbClr>
                </a:solidFill>
              </a:rPr>
              <a:t>(Um cientista por quinzena)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http://eulinoslivros.tumblr.com</a:t>
            </a:r>
            <a:r>
              <a:rPr lang="pt-BR" sz="1200" dirty="0">
                <a:solidFill>
                  <a:srgbClr val="94B6D2">
                    <a:lumMod val="75000"/>
                  </a:srgbClr>
                </a:solidFill>
              </a:rPr>
              <a:t>/ 		</a:t>
            </a:r>
            <a:r>
              <a:rPr lang="pt-BR" sz="1100" dirty="0">
                <a:solidFill>
                  <a:srgbClr val="94B6D2">
                    <a:lumMod val="75000"/>
                  </a:srgbClr>
                </a:solidFill>
              </a:rPr>
              <a:t>(Eu Li nos Livros)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http://linabiblia.tumblr.com</a:t>
            </a:r>
            <a:r>
              <a:rPr lang="pt-BR" sz="1200" dirty="0">
                <a:solidFill>
                  <a:srgbClr val="94B6D2">
                    <a:lumMod val="75000"/>
                  </a:srgbClr>
                </a:solidFill>
              </a:rPr>
              <a:t>/ 		</a:t>
            </a:r>
            <a:r>
              <a:rPr lang="pt-BR" sz="1100" dirty="0">
                <a:solidFill>
                  <a:srgbClr val="94B6D2">
                    <a:lumMod val="75000"/>
                  </a:srgbClr>
                </a:solidFill>
              </a:rPr>
              <a:t>(Eu Li na Bíblia)</a:t>
            </a:r>
          </a:p>
          <a:p>
            <a:pPr lvl="0">
              <a:buClr>
                <a:srgbClr val="DD8047"/>
              </a:buClr>
            </a:pPr>
            <a:r>
              <a:rPr lang="pt-BR" sz="1400" dirty="0">
                <a:solidFill>
                  <a:prstClr val="black"/>
                </a:solidFill>
              </a:rPr>
              <a:t>Redes Sociais: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http://www.facebook.com/edkallenn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http://twitter.com/edkallenn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https://medium.com/@</a:t>
            </a:r>
            <a:r>
              <a:rPr lang="pt-BR" sz="1200" u="sng" dirty="0" smtClean="0">
                <a:solidFill>
                  <a:srgbClr val="94B6D2">
                    <a:lumMod val="75000"/>
                  </a:srgbClr>
                </a:solidFill>
              </a:rPr>
              <a:t>edkallenn</a:t>
            </a:r>
          </a:p>
          <a:p>
            <a:pPr lvl="1">
              <a:buClr>
                <a:srgbClr val="94B6D2"/>
              </a:buClr>
            </a:pPr>
            <a:r>
              <a:rPr lang="pt-BR" sz="1200" u="sng" dirty="0" err="1" smtClean="0">
                <a:solidFill>
                  <a:srgbClr val="94B6D2">
                    <a:lumMod val="75000"/>
                  </a:srgbClr>
                </a:solidFill>
              </a:rPr>
              <a:t>Pinterest</a:t>
            </a: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: https://www.pinterest.com/edkallenn/ </a:t>
            </a:r>
          </a:p>
          <a:p>
            <a:pPr lvl="1">
              <a:buClr>
                <a:srgbClr val="94B6D2"/>
              </a:buClr>
            </a:pPr>
            <a:r>
              <a:rPr lang="pt-BR" sz="1200" u="sng" dirty="0" err="1">
                <a:solidFill>
                  <a:srgbClr val="94B6D2">
                    <a:lumMod val="75000"/>
                  </a:srgbClr>
                </a:solidFill>
              </a:rPr>
              <a:t>Instagram</a:t>
            </a: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: http://instagram.com/edkallenn ou @</a:t>
            </a:r>
            <a:r>
              <a:rPr lang="pt-BR" sz="1200" u="sng" dirty="0" err="1">
                <a:solidFill>
                  <a:srgbClr val="94B6D2">
                    <a:lumMod val="75000"/>
                  </a:srgbClr>
                </a:solidFill>
              </a:rPr>
              <a:t>edkallenn</a:t>
            </a: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 </a:t>
            </a:r>
          </a:p>
          <a:p>
            <a:pPr lvl="1">
              <a:buClr>
                <a:srgbClr val="94B6D2"/>
              </a:buClr>
            </a:pPr>
            <a:r>
              <a:rPr lang="pt-BR" sz="1200" u="sng" dirty="0" err="1">
                <a:solidFill>
                  <a:srgbClr val="94B6D2">
                    <a:lumMod val="75000"/>
                  </a:srgbClr>
                </a:solidFill>
              </a:rPr>
              <a:t>LinkedIn</a:t>
            </a: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: br.linkedin.com/in/Edkallenn</a:t>
            </a:r>
          </a:p>
          <a:p>
            <a:pPr lvl="1">
              <a:buClr>
                <a:srgbClr val="94B6D2"/>
              </a:buClr>
            </a:pPr>
            <a:r>
              <a:rPr lang="pt-BR" sz="1200" u="sng" dirty="0" err="1">
                <a:solidFill>
                  <a:srgbClr val="94B6D2">
                    <a:lumMod val="75000"/>
                  </a:srgbClr>
                </a:solidFill>
              </a:rPr>
              <a:t>Foursquare</a:t>
            </a: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: https://pt.foursquare.com/edkallenn</a:t>
            </a:r>
          </a:p>
          <a:p>
            <a:pPr lvl="0">
              <a:buClr>
                <a:srgbClr val="DD8047"/>
              </a:buClr>
            </a:pPr>
            <a:r>
              <a:rPr lang="pt-BR" sz="1400" dirty="0">
                <a:solidFill>
                  <a:prstClr val="black"/>
                </a:solidFill>
              </a:rPr>
              <a:t>Telefones: </a:t>
            </a:r>
          </a:p>
          <a:p>
            <a:pPr lvl="1">
              <a:buClr>
                <a:srgbClr val="94B6D2"/>
              </a:buClr>
            </a:pPr>
            <a:r>
              <a:rPr lang="pt-BR" sz="1200" dirty="0">
                <a:solidFill>
                  <a:prstClr val="black"/>
                </a:solidFill>
              </a:rPr>
              <a:t>68 8401-2103 (VIVO) e 68 3212-1211.</a:t>
            </a:r>
          </a:p>
          <a:p>
            <a:pPr lvl="0">
              <a:buClr>
                <a:srgbClr val="DD8047"/>
              </a:buClr>
            </a:pPr>
            <a:r>
              <a:rPr lang="pt-BR" sz="1400" dirty="0">
                <a:solidFill>
                  <a:prstClr val="black"/>
                </a:solidFill>
              </a:rPr>
              <a:t>Os exercícios devem ser enviados SEMPRE para o e-mail: </a:t>
            </a:r>
            <a:r>
              <a:rPr lang="pt-BR" sz="1400" u="sng" dirty="0">
                <a:solidFill>
                  <a:srgbClr val="94B6D2">
                    <a:lumMod val="75000"/>
                  </a:srgbClr>
                </a:solidFill>
              </a:rPr>
              <a:t>edkevan@gmail.com</a:t>
            </a:r>
            <a:r>
              <a:rPr lang="pt-BR" sz="1400" dirty="0">
                <a:solidFill>
                  <a:prstClr val="black"/>
                </a:solidFill>
              </a:rPr>
              <a:t>  </a:t>
            </a:r>
            <a:br>
              <a:rPr lang="pt-BR" sz="1400" dirty="0">
                <a:solidFill>
                  <a:prstClr val="black"/>
                </a:solidFill>
              </a:rPr>
            </a:br>
            <a:r>
              <a:rPr lang="pt-BR" sz="1400" dirty="0">
                <a:solidFill>
                  <a:prstClr val="black"/>
                </a:solidFill>
              </a:rPr>
              <a:t>ou para o e-mail: </a:t>
            </a:r>
            <a:r>
              <a:rPr lang="pt-BR" sz="1400" u="sng" dirty="0">
                <a:solidFill>
                  <a:srgbClr val="94B6D2">
                    <a:lumMod val="75000"/>
                  </a:srgbClr>
                </a:solidFill>
              </a:rPr>
              <a:t>edkallenn.lima@uninorteac.com.br </a:t>
            </a:r>
            <a:endParaRPr lang="en-US" sz="2000" dirty="0">
              <a:solidFill>
                <a:srgbClr val="000000"/>
              </a:solidFill>
              <a:latin typeface="Gill Sans MT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27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Python roda?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Python roda nos servidores de </a:t>
            </a:r>
            <a:r>
              <a:rPr lang="pt-BR" dirty="0" err="1"/>
              <a:t>mega-sites</a:t>
            </a:r>
            <a:r>
              <a:rPr lang="pt-BR" dirty="0"/>
              <a:t> como Google e </a:t>
            </a:r>
            <a:r>
              <a:rPr lang="pt-BR" dirty="0" err="1" smtClean="0">
                <a:hlinkClick r:id="rId2"/>
              </a:rPr>
              <a:t>YouTube</a:t>
            </a:r>
            <a:r>
              <a:rPr lang="pt-BR" dirty="0" smtClean="0"/>
              <a:t>. Parte dos </a:t>
            </a:r>
            <a:r>
              <a:rPr lang="pt-BR" dirty="0" err="1" smtClean="0"/>
              <a:t>crawlers</a:t>
            </a:r>
            <a:r>
              <a:rPr lang="pt-BR" dirty="0" smtClean="0"/>
              <a:t> do Google roda Python</a:t>
            </a:r>
          </a:p>
          <a:p>
            <a:r>
              <a:rPr lang="pt-BR" dirty="0" smtClean="0"/>
              <a:t>O</a:t>
            </a:r>
            <a:r>
              <a:rPr lang="pt-BR" dirty="0"/>
              <a:t> </a:t>
            </a:r>
            <a:r>
              <a:rPr lang="pt-BR" dirty="0">
                <a:hlinkClick r:id="rId3" tooltip="Servidor de aplicação"/>
              </a:rPr>
              <a:t>servidor de aplicação</a:t>
            </a:r>
            <a:r>
              <a:rPr lang="pt-BR" dirty="0"/>
              <a:t> </a:t>
            </a:r>
            <a:r>
              <a:rPr lang="pt-BR" dirty="0" err="1" smtClean="0">
                <a:hlinkClick r:id="rId4" tooltip="Zope"/>
              </a:rPr>
              <a:t>Zope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compartilhador de arquivos </a:t>
            </a:r>
            <a:r>
              <a:rPr lang="pt-BR" dirty="0" err="1" smtClean="0">
                <a:hlinkClick r:id="rId5" tooltip="Mnet"/>
              </a:rPr>
              <a:t>Mnet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cliente original do </a:t>
            </a:r>
            <a:r>
              <a:rPr lang="pt-BR" dirty="0" err="1">
                <a:hlinkClick r:id="rId6" tooltip="BitTorrent"/>
              </a:rPr>
              <a:t>BitTorrent</a:t>
            </a:r>
            <a:endParaRPr lang="pt-BR" dirty="0" smtClean="0"/>
          </a:p>
          <a:p>
            <a:r>
              <a:rPr lang="pt-BR" dirty="0" smtClean="0"/>
              <a:t>Nos </a:t>
            </a:r>
            <a:r>
              <a:rPr lang="pt-BR" dirty="0"/>
              <a:t>clusters de computação gráfica da </a:t>
            </a:r>
            <a:r>
              <a:rPr lang="pt-BR" dirty="0">
                <a:solidFill>
                  <a:srgbClr val="FF0000"/>
                </a:solidFill>
              </a:rPr>
              <a:t>Industrial Light &amp; </a:t>
            </a:r>
            <a:r>
              <a:rPr lang="pt-BR" dirty="0" smtClean="0">
                <a:solidFill>
                  <a:srgbClr val="FF0000"/>
                </a:solidFill>
              </a:rPr>
              <a:t>Magic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694" y="169241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600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Python roda?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Em </a:t>
            </a:r>
            <a:r>
              <a:rPr lang="pt-BR" dirty="0"/>
              <a:t>laboratórios da </a:t>
            </a:r>
            <a:r>
              <a:rPr lang="pt-BR" dirty="0">
                <a:solidFill>
                  <a:srgbClr val="FF0000"/>
                </a:solidFill>
              </a:rPr>
              <a:t>NASA</a:t>
            </a:r>
            <a:r>
              <a:rPr lang="pt-BR" dirty="0"/>
              <a:t> e da farmacêutica </a:t>
            </a:r>
            <a:r>
              <a:rPr lang="pt-BR" dirty="0" smtClean="0">
                <a:hlinkClick r:id="rId2"/>
              </a:rPr>
              <a:t>AstraZeneca</a:t>
            </a:r>
            <a:endParaRPr lang="pt-BR" dirty="0" smtClean="0"/>
          </a:p>
          <a:p>
            <a:r>
              <a:rPr lang="pt-BR" dirty="0"/>
              <a:t>O sistema de gerenciamento de reservas da </a:t>
            </a:r>
            <a:r>
              <a:rPr lang="pt-BR" dirty="0">
                <a:hlinkClick r:id="rId3" tooltip="Air Canada"/>
              </a:rPr>
              <a:t>Air Canada</a:t>
            </a:r>
            <a:r>
              <a:rPr lang="pt-BR" dirty="0"/>
              <a:t> também usa Python em alguns de seus componentes</a:t>
            </a:r>
            <a:endParaRPr lang="pt-BR" dirty="0" smtClean="0"/>
          </a:p>
          <a:p>
            <a:r>
              <a:rPr lang="pt-BR" dirty="0" smtClean="0"/>
              <a:t>E </a:t>
            </a:r>
            <a:r>
              <a:rPr lang="pt-BR" dirty="0"/>
              <a:t>em games </a:t>
            </a:r>
            <a:r>
              <a:rPr lang="pt-BR" dirty="0" smtClean="0"/>
              <a:t>como </a:t>
            </a:r>
            <a:r>
              <a:rPr lang="pt-BR" dirty="0" err="1" smtClean="0">
                <a:solidFill>
                  <a:srgbClr val="FF0000"/>
                </a:solidFill>
              </a:rPr>
              <a:t>Civilization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FF0000"/>
                </a:solidFill>
              </a:rPr>
              <a:t>EVE-Online</a:t>
            </a:r>
            <a:r>
              <a:rPr lang="pt-BR" dirty="0" smtClean="0"/>
              <a:t>, </a:t>
            </a:r>
            <a:r>
              <a:rPr lang="pt-BR" dirty="0" err="1" smtClean="0">
                <a:solidFill>
                  <a:srgbClr val="FF0000"/>
                </a:solidFill>
              </a:rPr>
              <a:t>Call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of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Duty</a:t>
            </a:r>
            <a:r>
              <a:rPr lang="pt-BR" dirty="0" smtClean="0"/>
              <a:t>, </a:t>
            </a:r>
          </a:p>
          <a:p>
            <a:r>
              <a:rPr lang="pt-BR" dirty="0" err="1" smtClean="0"/>
              <a:t>Dropbox</a:t>
            </a:r>
            <a:r>
              <a:rPr lang="pt-BR" dirty="0" smtClean="0"/>
              <a:t>, Bit.ly, Globo.com, </a:t>
            </a:r>
            <a:r>
              <a:rPr lang="pt-BR" dirty="0" err="1" smtClean="0"/>
              <a:t>Spotify</a:t>
            </a:r>
            <a:r>
              <a:rPr lang="pt-BR" dirty="0" smtClean="0"/>
              <a:t>, </a:t>
            </a:r>
            <a:r>
              <a:rPr lang="pt-BR" dirty="0" err="1" smtClean="0"/>
              <a:t>Instagram</a:t>
            </a:r>
            <a:r>
              <a:rPr lang="pt-BR" dirty="0" smtClean="0"/>
              <a:t>, </a:t>
            </a:r>
            <a:r>
              <a:rPr lang="pt-BR" dirty="0" err="1" smtClean="0"/>
              <a:t>Pinterest</a:t>
            </a:r>
            <a:r>
              <a:rPr lang="pt-BR" dirty="0" smtClean="0"/>
              <a:t>, </a:t>
            </a:r>
            <a:r>
              <a:rPr lang="pt-BR" dirty="0" err="1" smtClean="0"/>
              <a:t>Disqus</a:t>
            </a:r>
            <a:r>
              <a:rPr lang="pt-BR" dirty="0" smtClean="0"/>
              <a:t>, </a:t>
            </a:r>
            <a:r>
              <a:rPr lang="pt-BR" dirty="0" err="1" smtClean="0"/>
              <a:t>National</a:t>
            </a:r>
            <a:r>
              <a:rPr lang="pt-BR" dirty="0" smtClean="0"/>
              <a:t> </a:t>
            </a:r>
            <a:r>
              <a:rPr lang="pt-BR" dirty="0" err="1" smtClean="0"/>
              <a:t>Geografic</a:t>
            </a:r>
            <a:r>
              <a:rPr lang="pt-BR" dirty="0" smtClean="0"/>
              <a:t>, Firefox, </a:t>
            </a:r>
            <a:r>
              <a:rPr lang="pt-BR" dirty="0" err="1" smtClean="0"/>
              <a:t>Prezi</a:t>
            </a:r>
            <a:r>
              <a:rPr lang="pt-BR" dirty="0" smtClean="0"/>
              <a:t>, Disney, MIT, Berkeley, </a:t>
            </a:r>
            <a:r>
              <a:rPr lang="pt-BR" dirty="0" err="1" smtClean="0"/>
              <a:t>Coursera</a:t>
            </a:r>
            <a:r>
              <a:rPr lang="pt-BR" dirty="0" smtClean="0"/>
              <a:t>, NASA, CIA, Apple, Governo Federal do Brasil, </a:t>
            </a:r>
            <a:r>
              <a:rPr lang="pt-BR" dirty="0" smtClean="0">
                <a:solidFill>
                  <a:srgbClr val="FF0000"/>
                </a:solidFill>
              </a:rPr>
              <a:t>PF</a:t>
            </a:r>
            <a:r>
              <a:rPr lang="pt-BR" dirty="0" smtClean="0"/>
              <a:t>, The </a:t>
            </a:r>
            <a:r>
              <a:rPr lang="pt-BR" dirty="0" err="1" smtClean="0"/>
              <a:t>Foundry</a:t>
            </a:r>
            <a:r>
              <a:rPr lang="pt-BR" dirty="0"/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694" y="169241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5950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Python roda?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linguagem também tem bastante uso na indústria da </a:t>
            </a:r>
            <a:r>
              <a:rPr lang="pt-BR" dirty="0">
                <a:hlinkClick r:id="rId2" tooltip="Segurança da informação"/>
              </a:rPr>
              <a:t>segurança da </a:t>
            </a:r>
            <a:r>
              <a:rPr lang="pt-BR" dirty="0" smtClean="0">
                <a:hlinkClick r:id="rId2" tooltip="Segurança da informação"/>
              </a:rPr>
              <a:t>informação</a:t>
            </a:r>
            <a:endParaRPr lang="pt-BR" dirty="0" smtClean="0"/>
          </a:p>
          <a:p>
            <a:r>
              <a:rPr lang="pt-BR" dirty="0"/>
              <a:t>A linguagem tem sido embarcada como linguagem de script em diversos </a:t>
            </a:r>
            <a:r>
              <a:rPr lang="pt-BR" dirty="0" smtClean="0"/>
              <a:t>softwares:</a:t>
            </a:r>
          </a:p>
          <a:p>
            <a:pPr lvl="1"/>
            <a:r>
              <a:rPr lang="pt-BR" dirty="0"/>
              <a:t> programas de edição tridimensional como </a:t>
            </a:r>
            <a:r>
              <a:rPr lang="pt-BR" dirty="0" smtClean="0">
                <a:hlinkClick r:id="rId3" tooltip="Maya (software)"/>
              </a:rPr>
              <a:t>Maya</a:t>
            </a:r>
            <a:r>
              <a:rPr lang="pt-BR" dirty="0" smtClean="0"/>
              <a:t>,</a:t>
            </a:r>
            <a:r>
              <a:rPr lang="pt-BR" dirty="0"/>
              <a:t> </a:t>
            </a:r>
            <a:r>
              <a:rPr lang="pt-BR" dirty="0">
                <a:hlinkClick r:id="rId4" tooltip="Autodesk Softimage"/>
              </a:rPr>
              <a:t>Autodesk Softimage</a:t>
            </a:r>
            <a:r>
              <a:rPr lang="pt-BR" dirty="0" smtClean="0"/>
              <a:t>, </a:t>
            </a:r>
            <a:r>
              <a:rPr lang="pt-BR" dirty="0" err="1" smtClean="0">
                <a:hlinkClick r:id="rId5" tooltip="TrueSpace"/>
              </a:rPr>
              <a:t>TrueSpace</a:t>
            </a:r>
            <a:r>
              <a:rPr lang="pt-BR" dirty="0"/>
              <a:t> e </a:t>
            </a:r>
            <a:r>
              <a:rPr lang="pt-BR" dirty="0" err="1" smtClean="0">
                <a:hlinkClick r:id="rId6" tooltip="Blender"/>
              </a:rPr>
              <a:t>Blender</a:t>
            </a:r>
            <a:endParaRPr lang="pt-BR" dirty="0" smtClean="0"/>
          </a:p>
          <a:p>
            <a:pPr lvl="1"/>
            <a:r>
              <a:rPr lang="pt-BR" dirty="0"/>
              <a:t>Programas de edição de imagem também a usam para scripts, como o </a:t>
            </a:r>
            <a:r>
              <a:rPr lang="pt-BR" dirty="0" smtClean="0">
                <a:hlinkClick r:id="rId7" tooltip="GIMP"/>
              </a:rPr>
              <a:t>GIMP</a:t>
            </a:r>
            <a:endParaRPr lang="pt-BR" dirty="0" smtClean="0"/>
          </a:p>
          <a:p>
            <a:pPr lvl="1"/>
            <a:r>
              <a:rPr lang="pt-BR" dirty="0"/>
              <a:t>O </a:t>
            </a:r>
            <a:r>
              <a:rPr lang="pt-BR" dirty="0" err="1">
                <a:hlinkClick r:id="rId8" tooltip="Red Hat Linux"/>
              </a:rPr>
              <a:t>Red</a:t>
            </a:r>
            <a:r>
              <a:rPr lang="pt-BR" dirty="0">
                <a:hlinkClick r:id="rId8" tooltip="Red Hat Linux"/>
              </a:rPr>
              <a:t> </a:t>
            </a:r>
            <a:r>
              <a:rPr lang="pt-BR" dirty="0" err="1">
                <a:hlinkClick r:id="rId8" tooltip="Red Hat Linux"/>
              </a:rPr>
              <a:t>Hat</a:t>
            </a:r>
            <a:r>
              <a:rPr lang="pt-BR" dirty="0">
                <a:hlinkClick r:id="rId8" tooltip="Red Hat Linux"/>
              </a:rPr>
              <a:t> Linux</a:t>
            </a:r>
            <a:r>
              <a:rPr lang="pt-BR" dirty="0"/>
              <a:t> usa Python para instalação, configuração e gerenciamento de </a:t>
            </a:r>
            <a:r>
              <a:rPr lang="pt-BR" dirty="0" smtClean="0"/>
              <a:t>pacotes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694" y="169241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137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Python roda?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</a:t>
            </a:r>
            <a:r>
              <a:rPr lang="pt-BR" dirty="0"/>
              <a:t> </a:t>
            </a:r>
            <a:r>
              <a:rPr lang="pt-BR" dirty="0" err="1">
                <a:hlinkClick r:id="rId2" tooltip="Plone"/>
              </a:rPr>
              <a:t>Plone</a:t>
            </a:r>
            <a:r>
              <a:rPr lang="pt-BR" dirty="0"/>
              <a:t>, </a:t>
            </a:r>
            <a:r>
              <a:rPr lang="pt-BR" dirty="0">
                <a:hlinkClick r:id="rId3" tooltip="Sistema de gerenciamento de conteúdo"/>
              </a:rPr>
              <a:t>sistema de gerenciamento de conteúdo</a:t>
            </a:r>
            <a:r>
              <a:rPr lang="pt-BR" dirty="0"/>
              <a:t> desenvolvido em </a:t>
            </a:r>
            <a:r>
              <a:rPr lang="pt-BR" dirty="0" smtClean="0"/>
              <a:t>Python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Weta</a:t>
            </a:r>
            <a:r>
              <a:rPr lang="pt-BR" dirty="0" smtClean="0">
                <a:solidFill>
                  <a:srgbClr val="FF0000"/>
                </a:solidFill>
              </a:rPr>
              <a:t> Digital </a:t>
            </a:r>
            <a:r>
              <a:rPr lang="pt-BR" dirty="0" smtClean="0"/>
              <a:t>(produtora dos efeitos especiais da trilogia “O Senhor dos Anéis” e “o </a:t>
            </a:r>
            <a:r>
              <a:rPr lang="pt-BR" dirty="0" err="1" smtClean="0"/>
              <a:t>Hobbit</a:t>
            </a:r>
            <a:r>
              <a:rPr lang="pt-BR" dirty="0" smtClean="0"/>
              <a:t>”)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Pixar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Animation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Studios</a:t>
            </a:r>
            <a:r>
              <a:rPr lang="pt-BR" dirty="0" smtClean="0"/>
              <a:t>, responsável por filmes como “Procurando Nemo”, “</a:t>
            </a:r>
            <a:r>
              <a:rPr lang="pt-BR" dirty="0" err="1" smtClean="0"/>
              <a:t>Toy</a:t>
            </a:r>
            <a:r>
              <a:rPr lang="pt-BR" dirty="0" smtClean="0"/>
              <a:t> </a:t>
            </a:r>
            <a:r>
              <a:rPr lang="pt-BR" dirty="0" err="1" smtClean="0"/>
              <a:t>Story</a:t>
            </a:r>
            <a:r>
              <a:rPr lang="pt-BR" dirty="0" smtClean="0"/>
              <a:t>”, “</a:t>
            </a:r>
            <a:r>
              <a:rPr lang="pt-BR" dirty="0" err="1" smtClean="0"/>
              <a:t>Wall-E</a:t>
            </a:r>
            <a:r>
              <a:rPr lang="pt-BR" dirty="0" smtClean="0"/>
              <a:t>” e muitos outros!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694" y="169241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798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Python Software Foundation (PSF) - Patrocinadores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pt-BR" dirty="0" err="1" smtClean="0"/>
              <a:t>ActiveState</a:t>
            </a:r>
            <a:endParaRPr lang="pt-BR" dirty="0" smtClean="0"/>
          </a:p>
          <a:p>
            <a:r>
              <a:rPr lang="pt-BR" dirty="0" err="1" smtClean="0"/>
              <a:t>ASTi</a:t>
            </a:r>
            <a:r>
              <a:rPr lang="pt-BR" dirty="0" smtClean="0"/>
              <a:t> </a:t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en-US" dirty="0">
                <a:hlinkClick r:id="rId2"/>
              </a:rPr>
              <a:t>Advanced Simulation Technology Inc</a:t>
            </a:r>
            <a:r>
              <a:rPr lang="en-US" dirty="0" smtClean="0">
                <a:hlinkClick r:id="rId2"/>
              </a:rPr>
              <a:t>.</a:t>
            </a:r>
            <a:r>
              <a:rPr lang="en-US" dirty="0" smtClean="0"/>
              <a:t>)</a:t>
            </a:r>
            <a:endParaRPr lang="pt-BR" dirty="0" smtClean="0"/>
          </a:p>
          <a:p>
            <a:r>
              <a:rPr lang="pt-BR" dirty="0" err="1" smtClean="0"/>
              <a:t>Array</a:t>
            </a:r>
            <a:r>
              <a:rPr lang="pt-BR" dirty="0" smtClean="0"/>
              <a:t> </a:t>
            </a:r>
            <a:r>
              <a:rPr lang="pt-BR" dirty="0" err="1" smtClean="0"/>
              <a:t>BioPharma</a:t>
            </a:r>
            <a:r>
              <a:rPr lang="pt-BR" dirty="0" smtClean="0"/>
              <a:t> Inc.</a:t>
            </a:r>
          </a:p>
          <a:p>
            <a:r>
              <a:rPr lang="pt-BR" dirty="0" smtClean="0"/>
              <a:t>BizRate.com</a:t>
            </a:r>
          </a:p>
          <a:p>
            <a:r>
              <a:rPr lang="pt-BR" dirty="0"/>
              <a:t>Beslist.nl</a:t>
            </a:r>
            <a:endParaRPr lang="pt-BR" dirty="0" smtClean="0"/>
          </a:p>
          <a:p>
            <a:r>
              <a:rPr lang="pt-BR" dirty="0" smtClean="0"/>
              <a:t>Canonical</a:t>
            </a:r>
          </a:p>
          <a:p>
            <a:r>
              <a:rPr lang="pt-BR" dirty="0" smtClean="0"/>
              <a:t>CPP Games</a:t>
            </a:r>
          </a:p>
          <a:p>
            <a:r>
              <a:rPr lang="pt-BR" dirty="0" err="1" smtClean="0"/>
              <a:t>cPacket</a:t>
            </a:r>
            <a:r>
              <a:rPr lang="pt-BR" dirty="0" smtClean="0"/>
              <a:t> Networks</a:t>
            </a:r>
          </a:p>
          <a:p>
            <a:r>
              <a:rPr lang="pt-BR" dirty="0" err="1" smtClean="0"/>
              <a:t>Continuum</a:t>
            </a:r>
            <a:r>
              <a:rPr lang="pt-BR" dirty="0" smtClean="0"/>
              <a:t> </a:t>
            </a:r>
            <a:r>
              <a:rPr lang="pt-BR" dirty="0" err="1" smtClean="0"/>
              <a:t>Analytics</a:t>
            </a:r>
            <a:endParaRPr lang="pt-BR" dirty="0" smtClean="0"/>
          </a:p>
          <a:p>
            <a:r>
              <a:rPr lang="pt-BR" dirty="0" smtClean="0"/>
              <a:t>EarnMyDegree.com</a:t>
            </a:r>
          </a:p>
          <a:p>
            <a:r>
              <a:rPr lang="pt-BR" dirty="0" err="1" smtClean="0"/>
              <a:t>Enthought</a:t>
            </a:r>
            <a:endParaRPr lang="pt-BR" dirty="0" smtClean="0"/>
          </a:p>
          <a:p>
            <a:r>
              <a:rPr lang="pt-BR" dirty="0" smtClean="0"/>
              <a:t>Google</a:t>
            </a:r>
          </a:p>
          <a:p>
            <a:r>
              <a:rPr lang="pt-BR" dirty="0" smtClean="0"/>
              <a:t>Globo.com</a:t>
            </a:r>
          </a:p>
          <a:p>
            <a:r>
              <a:rPr lang="pt-BR" dirty="0" err="1" smtClean="0"/>
              <a:t>Hewlett</a:t>
            </a:r>
            <a:r>
              <a:rPr lang="pt-BR" dirty="0" smtClean="0"/>
              <a:t> Packard</a:t>
            </a:r>
          </a:p>
          <a:p>
            <a:r>
              <a:rPr lang="pt-BR" dirty="0" smtClean="0"/>
              <a:t>Hood </a:t>
            </a:r>
            <a:r>
              <a:rPr lang="pt-BR" dirty="0"/>
              <a:t>Media </a:t>
            </a:r>
            <a:r>
              <a:rPr lang="pt-BR" dirty="0" err="1"/>
              <a:t>GmbH</a:t>
            </a:r>
            <a:endParaRPr lang="pt-BR" dirty="0" smtClean="0"/>
          </a:p>
          <a:p>
            <a:r>
              <a:rPr lang="pt-BR" dirty="0" err="1" smtClean="0"/>
              <a:t>HitFlip</a:t>
            </a:r>
            <a:endParaRPr lang="pt-BR" dirty="0" smtClean="0"/>
          </a:p>
          <a:p>
            <a:r>
              <a:rPr lang="pt-BR" dirty="0" smtClean="0"/>
              <a:t>KNMP</a:t>
            </a:r>
          </a:p>
          <a:p>
            <a:r>
              <a:rPr lang="pt-BR" dirty="0" err="1" smtClean="0"/>
              <a:t>IronPort</a:t>
            </a:r>
            <a:r>
              <a:rPr lang="pt-BR" dirty="0" smtClean="0"/>
              <a:t> Systems</a:t>
            </a:r>
          </a:p>
          <a:p>
            <a:r>
              <a:rPr lang="pt-BR" dirty="0" smtClean="0"/>
              <a:t>Madison Tyler LLC</a:t>
            </a:r>
          </a:p>
          <a:p>
            <a:r>
              <a:rPr lang="pt-BR" dirty="0" err="1" smtClean="0"/>
              <a:t>Merfin</a:t>
            </a:r>
            <a:r>
              <a:rPr lang="pt-BR" dirty="0" smtClean="0"/>
              <a:t> LLC</a:t>
            </a:r>
          </a:p>
          <a:p>
            <a:r>
              <a:rPr lang="pt-BR" dirty="0" smtClean="0"/>
              <a:t>Microsoft</a:t>
            </a:r>
          </a:p>
          <a:p>
            <a:r>
              <a:rPr lang="pt-BR" dirty="0" err="1" smtClean="0"/>
              <a:t>O’Reilly</a:t>
            </a:r>
            <a:r>
              <a:rPr lang="pt-BR" dirty="0" smtClean="0"/>
              <a:t> &amp; Associates</a:t>
            </a:r>
          </a:p>
          <a:p>
            <a:r>
              <a:rPr lang="pt-BR" dirty="0" err="1" smtClean="0"/>
              <a:t>Opsware</a:t>
            </a:r>
            <a:endParaRPr lang="pt-BR" dirty="0" smtClean="0"/>
          </a:p>
          <a:p>
            <a:r>
              <a:rPr lang="pt-BR" dirty="0" err="1" smtClean="0"/>
              <a:t>Strakt</a:t>
            </a:r>
            <a:r>
              <a:rPr lang="pt-BR" dirty="0" smtClean="0"/>
              <a:t> Holdings</a:t>
            </a:r>
          </a:p>
          <a:p>
            <a:r>
              <a:rPr lang="pt-BR" dirty="0" smtClean="0"/>
              <a:t>Sun </a:t>
            </a:r>
            <a:r>
              <a:rPr lang="pt-BR" dirty="0" err="1" smtClean="0"/>
              <a:t>MicroSystems</a:t>
            </a:r>
            <a:endParaRPr lang="pt-BR" dirty="0" smtClean="0"/>
          </a:p>
          <a:p>
            <a:r>
              <a:rPr lang="pt-BR" dirty="0" err="1" smtClean="0"/>
              <a:t>Tabblo</a:t>
            </a:r>
            <a:endParaRPr lang="pt-BR" dirty="0" smtClean="0"/>
          </a:p>
          <a:p>
            <a:r>
              <a:rPr lang="pt-BR" dirty="0" err="1" smtClean="0"/>
              <a:t>ZeOmega</a:t>
            </a:r>
            <a:endParaRPr lang="pt-BR" dirty="0" smtClean="0"/>
          </a:p>
          <a:p>
            <a:r>
              <a:rPr lang="pt-BR" dirty="0" err="1" smtClean="0"/>
              <a:t>Zope</a:t>
            </a:r>
            <a:r>
              <a:rPr lang="pt-BR" dirty="0" smtClean="0"/>
              <a:t> Corporation</a:t>
            </a:r>
            <a:endParaRPr lang="pt-BR" dirty="0"/>
          </a:p>
        </p:txBody>
      </p:sp>
      <p:pic>
        <p:nvPicPr>
          <p:cNvPr id="1026" name="Picture 2" descr="ActiveStat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970" y="1635534"/>
            <a:ext cx="142875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i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39" y="1530760"/>
            <a:ext cx="12192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ray BioPharm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346" y="1740310"/>
            <a:ext cx="15811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slist.nl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087" y="2527799"/>
            <a:ext cx="1475108" cy="28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zRate.com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555941"/>
            <a:ext cx="1371600" cy="3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nonical Ltd.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58" y="2583185"/>
            <a:ext cx="14287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CP Games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6960"/>
            <a:ext cx="1238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ntinuum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31" y="3180580"/>
            <a:ext cx="142875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Packet Networks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314558"/>
            <a:ext cx="1659641" cy="50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nthought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48" y="3366285"/>
            <a:ext cx="1517746" cy="40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lob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81" y="3353169"/>
            <a:ext cx="1117965" cy="46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Google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506" y="1687922"/>
            <a:ext cx="1156319" cy="42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P 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21" y="3381028"/>
            <a:ext cx="552028" cy="55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ood Media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31" y="4201193"/>
            <a:ext cx="935471" cy="48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KNMP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561" y="2529568"/>
            <a:ext cx="1193935" cy="3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Lincoln Loop 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807" y="4118359"/>
            <a:ext cx="1264805" cy="56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'Reilly logo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21" y="4262301"/>
            <a:ext cx="1219200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Lucasfilm logo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39" y="4118359"/>
            <a:ext cx="1428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Online Degree Reviews 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31" y="5014895"/>
            <a:ext cx="2010805" cy="28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OpenEye Scientific Software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160" y="4869160"/>
            <a:ext cx="1581346" cy="55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encrypted-tbn3.gstatic.com/images?q=tbn:ANd9GcRw2MqODAQyNf1Nm6XCDCd0ROqbipXjP4TXT43O3GmCJDgkPnpUcVs_bL3F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426" y="4077072"/>
            <a:ext cx="1653915" cy="60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Rackspace logo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90" y="4987603"/>
            <a:ext cx="1428750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Red Hat log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897293"/>
            <a:ext cx="1581150" cy="50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RhodeCode logo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48" y="5805264"/>
            <a:ext cx="1923385" cy="5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SEO Moves logo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471" y="5805264"/>
            <a:ext cx="1809750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Uniblue Systems Ltd. logo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725130"/>
            <a:ext cx="12954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ZeOmega logo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15" y="5523261"/>
            <a:ext cx="1114425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58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Os arquivos fontes são identificados geralmente pela extensão </a:t>
            </a:r>
            <a:r>
              <a:rPr lang="pt-BR" dirty="0" smtClean="0">
                <a:solidFill>
                  <a:srgbClr val="FF0000"/>
                </a:solidFill>
                <a:latin typeface="AmerType Md BT" panose="02090504030505020304" pitchFamily="18" charset="0"/>
              </a:rPr>
              <a:t>.</a:t>
            </a:r>
            <a:r>
              <a:rPr lang="pt-BR" dirty="0" err="1" smtClean="0">
                <a:solidFill>
                  <a:srgbClr val="FF0000"/>
                </a:solidFill>
                <a:latin typeface="AmerType Md BT" panose="02090504030505020304" pitchFamily="18" charset="0"/>
              </a:rPr>
              <a:t>py</a:t>
            </a:r>
            <a:r>
              <a:rPr lang="pt-BR" dirty="0" smtClean="0">
                <a:solidFill>
                  <a:srgbClr val="FF0000"/>
                </a:solidFill>
                <a:latin typeface="AmerType Md BT" panose="02090504030505020304" pitchFamily="18" charset="0"/>
              </a:rPr>
              <a:t> </a:t>
            </a:r>
            <a:r>
              <a:rPr lang="pt-BR" dirty="0" smtClean="0"/>
              <a:t>e podem ser executados diretamente pelo interpretador</a:t>
            </a:r>
          </a:p>
          <a:p>
            <a:r>
              <a:rPr lang="pt-BR" dirty="0" smtClean="0"/>
              <a:t>No Windows as extensões 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.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py</a:t>
            </a:r>
            <a:r>
              <a:rPr lang="pt-BR" dirty="0" smtClean="0"/>
              <a:t>, 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.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pw</a:t>
            </a:r>
            <a:r>
              <a:rPr lang="pt-BR" dirty="0" smtClean="0"/>
              <a:t>, 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.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pyc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 </a:t>
            </a:r>
            <a:r>
              <a:rPr lang="pt-BR" dirty="0" smtClean="0"/>
              <a:t>e </a:t>
            </a:r>
            <a:r>
              <a:rPr lang="pt-BR" dirty="0" smtClean="0">
                <a:solidFill>
                  <a:srgbClr val="FF0000"/>
                </a:solidFill>
                <a:latin typeface="AmerType Md BT" panose="02090504030505020304" pitchFamily="18" charset="0"/>
              </a:rPr>
              <a:t>.</a:t>
            </a:r>
            <a:r>
              <a:rPr lang="pt-BR" dirty="0" err="1" smtClean="0">
                <a:solidFill>
                  <a:srgbClr val="FF0000"/>
                </a:solidFill>
                <a:latin typeface="AmerType Md BT" panose="02090504030505020304" pitchFamily="18" charset="0"/>
              </a:rPr>
              <a:t>pyo</a:t>
            </a:r>
            <a:r>
              <a:rPr lang="pt-BR" dirty="0" smtClean="0"/>
              <a:t> são associadas ao Python automaticamente durante a instalação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93" y="4509120"/>
            <a:ext cx="2288909" cy="211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8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Tipagem</a:t>
            </a:r>
            <a:r>
              <a:rPr lang="pt-BR" dirty="0" smtClean="0"/>
              <a:t> dinâmica e forte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Python utiliza </a:t>
            </a:r>
            <a:r>
              <a:rPr lang="pt-BR" dirty="0" err="1" smtClean="0">
                <a:solidFill>
                  <a:srgbClr val="FF0000"/>
                </a:solidFill>
              </a:rPr>
              <a:t>tipagem</a:t>
            </a:r>
            <a:r>
              <a:rPr lang="pt-BR" dirty="0" smtClean="0">
                <a:solidFill>
                  <a:srgbClr val="FF0000"/>
                </a:solidFill>
              </a:rPr>
              <a:t> dinâmica</a:t>
            </a:r>
            <a:r>
              <a:rPr lang="pt-BR" dirty="0" smtClean="0"/>
              <a:t>, ou seja, o tipo de uma variável é inferido pelo interpretador em tempo de execução (</a:t>
            </a:r>
            <a:r>
              <a:rPr lang="pt-BR" dirty="0" err="1" smtClean="0">
                <a:solidFill>
                  <a:srgbClr val="FF0000"/>
                </a:solidFill>
              </a:rPr>
              <a:t>Duck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Typing</a:t>
            </a:r>
            <a:r>
              <a:rPr lang="pt-BR" dirty="0" smtClean="0"/>
              <a:t>)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No momento </a:t>
            </a:r>
            <a:r>
              <a:rPr lang="pt-BR" dirty="0" smtClean="0"/>
              <a:t>em que uma </a:t>
            </a:r>
            <a:r>
              <a:rPr lang="pt-BR" dirty="0" smtClean="0">
                <a:solidFill>
                  <a:srgbClr val="FF0000"/>
                </a:solidFill>
              </a:rPr>
              <a:t>variável</a:t>
            </a:r>
            <a:r>
              <a:rPr lang="pt-BR" dirty="0" smtClean="0"/>
              <a:t> é criada através de atribuição, o </a:t>
            </a:r>
            <a:r>
              <a:rPr lang="pt-BR" dirty="0" smtClean="0">
                <a:solidFill>
                  <a:srgbClr val="FF0000"/>
                </a:solidFill>
              </a:rPr>
              <a:t>interpretador define</a:t>
            </a:r>
            <a:r>
              <a:rPr lang="pt-BR" dirty="0" smtClean="0"/>
              <a:t> um tipo para a variável com as operações que podem ser aplicadas</a:t>
            </a:r>
          </a:p>
          <a:p>
            <a:r>
              <a:rPr lang="pt-BR" dirty="0" smtClean="0"/>
              <a:t>A </a:t>
            </a:r>
            <a:r>
              <a:rPr lang="pt-BR" dirty="0" err="1" smtClean="0"/>
              <a:t>tipagem</a:t>
            </a:r>
            <a:r>
              <a:rPr lang="pt-BR" dirty="0" smtClean="0"/>
              <a:t> do </a:t>
            </a:r>
            <a:r>
              <a:rPr lang="pt-BR" dirty="0" smtClean="0">
                <a:solidFill>
                  <a:srgbClr val="FF0000"/>
                </a:solidFill>
              </a:rPr>
              <a:t>Python é forte</a:t>
            </a:r>
            <a:r>
              <a:rPr lang="pt-BR" dirty="0" smtClean="0"/>
              <a:t>. </a:t>
            </a:r>
          </a:p>
          <a:p>
            <a:r>
              <a:rPr lang="pt-BR" dirty="0" smtClean="0"/>
              <a:t>O interpretador </a:t>
            </a:r>
            <a:r>
              <a:rPr lang="pt-BR" dirty="0" smtClean="0">
                <a:solidFill>
                  <a:srgbClr val="FF0000"/>
                </a:solidFill>
              </a:rPr>
              <a:t>verifica se as operações são válidas</a:t>
            </a:r>
            <a:r>
              <a:rPr lang="pt-BR" dirty="0" smtClean="0"/>
              <a:t> e </a:t>
            </a:r>
            <a:r>
              <a:rPr lang="pt-BR" dirty="0" smtClean="0">
                <a:solidFill>
                  <a:srgbClr val="FF0000"/>
                </a:solidFill>
              </a:rPr>
              <a:t>não faz coerções automáticas </a:t>
            </a:r>
            <a:r>
              <a:rPr lang="pt-BR" dirty="0" smtClean="0"/>
              <a:t>entre tipos incompatíveis</a:t>
            </a:r>
          </a:p>
          <a:p>
            <a:r>
              <a:rPr lang="pt-BR" dirty="0" smtClean="0"/>
              <a:t>Para isso é necessário </a:t>
            </a:r>
            <a:r>
              <a:rPr lang="pt-BR" dirty="0" smtClean="0">
                <a:solidFill>
                  <a:srgbClr val="FF0000"/>
                </a:solidFill>
              </a:rPr>
              <a:t>converter explicitamente </a:t>
            </a:r>
            <a:r>
              <a:rPr lang="pt-BR" dirty="0" smtClean="0"/>
              <a:t>o tipo da variável ou das variáveis antes da operação.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632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Compilação e interpretação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O código-fonte é traduzido pelo Python para </a:t>
            </a:r>
            <a:r>
              <a:rPr lang="pt-BR" dirty="0" err="1" smtClean="0">
                <a:solidFill>
                  <a:srgbClr val="FF0000"/>
                </a:solidFill>
              </a:rPr>
              <a:t>bytecode</a:t>
            </a:r>
            <a:r>
              <a:rPr lang="pt-BR" dirty="0" smtClean="0"/>
              <a:t>, que é um formato binário com instruções para o interpretador</a:t>
            </a:r>
          </a:p>
          <a:p>
            <a:r>
              <a:rPr lang="pt-BR" dirty="0" smtClean="0"/>
              <a:t>O </a:t>
            </a:r>
            <a:r>
              <a:rPr lang="pt-BR" dirty="0" err="1" smtClean="0">
                <a:solidFill>
                  <a:srgbClr val="FF0000"/>
                </a:solidFill>
              </a:rPr>
              <a:t>bytecode</a:t>
            </a:r>
            <a:r>
              <a:rPr lang="pt-BR" dirty="0" smtClean="0">
                <a:solidFill>
                  <a:srgbClr val="FF0000"/>
                </a:solidFill>
              </a:rPr>
              <a:t> é </a:t>
            </a:r>
            <a:r>
              <a:rPr lang="pt-BR" dirty="0" err="1" smtClean="0">
                <a:solidFill>
                  <a:srgbClr val="FF0000"/>
                </a:solidFill>
              </a:rPr>
              <a:t>multiplataforma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smtClean="0"/>
              <a:t>e pode ser distribuído e executado sem o fonte original</a:t>
            </a:r>
          </a:p>
          <a:p>
            <a:r>
              <a:rPr lang="pt-BR" dirty="0" smtClean="0"/>
              <a:t>Ao contrário de um executável compilado para linguagem de máquina, a execução do programa em formato </a:t>
            </a:r>
            <a:r>
              <a:rPr lang="pt-BR" dirty="0" err="1" smtClean="0"/>
              <a:t>bytecode</a:t>
            </a:r>
            <a:r>
              <a:rPr lang="pt-BR" dirty="0" smtClean="0"/>
              <a:t> ainda requer um </a:t>
            </a:r>
            <a:r>
              <a:rPr lang="pt-BR" dirty="0" smtClean="0">
                <a:solidFill>
                  <a:srgbClr val="FF0000"/>
                </a:solidFill>
              </a:rPr>
              <a:t>interpretador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4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Compilação e interpretação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Uma visão simplificada do processo pode ser vista na figura abaixo</a:t>
            </a:r>
          </a:p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92896"/>
            <a:ext cx="6336704" cy="411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5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Compilação e interpretação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O interpretador compila o código e armazena o </a:t>
            </a:r>
            <a:r>
              <a:rPr lang="pt-BR" dirty="0" err="1" smtClean="0"/>
              <a:t>bytecode</a:t>
            </a:r>
            <a:r>
              <a:rPr lang="pt-BR" dirty="0" smtClean="0"/>
              <a:t> em disco, em uma pasta chamada </a:t>
            </a:r>
            <a:r>
              <a:rPr lang="pt-BR" dirty="0" smtClean="0">
                <a:solidFill>
                  <a:srgbClr val="FF0000"/>
                </a:solidFill>
                <a:latin typeface="AmerType Md BT" panose="02090504030505020304" pitchFamily="18" charset="0"/>
              </a:rPr>
              <a:t>__</a:t>
            </a:r>
            <a:r>
              <a:rPr lang="pt-BR" dirty="0" err="1" smtClean="0">
                <a:solidFill>
                  <a:srgbClr val="FF0000"/>
                </a:solidFill>
                <a:latin typeface="AmerType Md BT" panose="02090504030505020304" pitchFamily="18" charset="0"/>
              </a:rPr>
              <a:t>pycache</a:t>
            </a:r>
            <a:r>
              <a:rPr lang="pt-BR" dirty="0" smtClean="0">
                <a:solidFill>
                  <a:srgbClr val="FF0000"/>
                </a:solidFill>
                <a:latin typeface="AmerType Md BT" panose="02090504030505020304" pitchFamily="18" charset="0"/>
              </a:rPr>
              <a:t>__</a:t>
            </a:r>
            <a:r>
              <a:rPr lang="pt-BR" dirty="0" smtClean="0"/>
              <a:t>, para que, na próxima vez que o executar, </a:t>
            </a:r>
            <a:r>
              <a:rPr lang="pt-BR" dirty="0" smtClean="0">
                <a:solidFill>
                  <a:srgbClr val="FF0000"/>
                </a:solidFill>
              </a:rPr>
              <a:t>não precise compilar </a:t>
            </a:r>
            <a:r>
              <a:rPr lang="pt-BR" dirty="0" smtClean="0"/>
              <a:t>novamente</a:t>
            </a:r>
          </a:p>
          <a:p>
            <a:r>
              <a:rPr lang="pt-BR" dirty="0" smtClean="0"/>
              <a:t>Se os arquivos fonte </a:t>
            </a:r>
            <a:r>
              <a:rPr lang="pt-BR" dirty="0" smtClean="0">
                <a:solidFill>
                  <a:srgbClr val="FF0000"/>
                </a:solidFill>
              </a:rPr>
              <a:t>forem alterados</a:t>
            </a:r>
            <a:r>
              <a:rPr lang="pt-BR" dirty="0" smtClean="0"/>
              <a:t>, o </a:t>
            </a:r>
            <a:r>
              <a:rPr lang="pt-BR" dirty="0" err="1" smtClean="0"/>
              <a:t>bytecode</a:t>
            </a:r>
            <a:r>
              <a:rPr lang="pt-BR" dirty="0" smtClean="0"/>
              <a:t> é </a:t>
            </a:r>
            <a:r>
              <a:rPr lang="pt-BR" dirty="0" err="1" smtClean="0"/>
              <a:t>regerado</a:t>
            </a:r>
            <a:r>
              <a:rPr lang="pt-BR" dirty="0" smtClean="0"/>
              <a:t> automaticamente, mesmo utilizando o </a:t>
            </a:r>
            <a:r>
              <a:rPr lang="pt-BR" dirty="0" err="1" smtClean="0"/>
              <a:t>shell</a:t>
            </a:r>
            <a:r>
              <a:rPr lang="pt-BR" dirty="0" smtClean="0"/>
              <a:t> interativo</a:t>
            </a:r>
          </a:p>
          <a:p>
            <a:r>
              <a:rPr lang="pt-BR" dirty="0" smtClean="0"/>
              <a:t>Quando um programa ou módulo é evocado, o interpretador realiza a </a:t>
            </a:r>
            <a:r>
              <a:rPr lang="pt-BR" dirty="0" smtClean="0">
                <a:solidFill>
                  <a:srgbClr val="FF0000"/>
                </a:solidFill>
              </a:rPr>
              <a:t>análise do código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FF0000"/>
                </a:solidFill>
              </a:rPr>
              <a:t>converte</a:t>
            </a:r>
            <a:r>
              <a:rPr lang="pt-BR" dirty="0" smtClean="0"/>
              <a:t> para símbolos, </a:t>
            </a:r>
            <a:r>
              <a:rPr lang="pt-BR" dirty="0" smtClean="0">
                <a:solidFill>
                  <a:srgbClr val="FF0000"/>
                </a:solidFill>
              </a:rPr>
              <a:t>compila</a:t>
            </a:r>
            <a:r>
              <a:rPr lang="pt-BR" dirty="0" smtClean="0"/>
              <a:t> (se não houver </a:t>
            </a:r>
            <a:r>
              <a:rPr lang="pt-BR" dirty="0" err="1" smtClean="0"/>
              <a:t>bytecode</a:t>
            </a:r>
            <a:r>
              <a:rPr lang="pt-BR" dirty="0" smtClean="0"/>
              <a:t> atualizado em disco) e </a:t>
            </a:r>
            <a:r>
              <a:rPr lang="pt-BR" dirty="0" smtClean="0">
                <a:solidFill>
                  <a:srgbClr val="FF0000"/>
                </a:solidFill>
              </a:rPr>
              <a:t>executa</a:t>
            </a:r>
            <a:r>
              <a:rPr lang="pt-BR" dirty="0" smtClean="0"/>
              <a:t> na máquina virtual Python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016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Citação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American Typewriter" panose="02090604020004020304" pitchFamily="18" charset="0"/>
              </a:rPr>
              <a:t>“A arte de programar é a arte de organizar a complexidade” </a:t>
            </a:r>
            <a:br>
              <a:rPr lang="pt-BR" dirty="0" smtClean="0">
                <a:latin typeface="American Typewriter" panose="02090604020004020304" pitchFamily="18" charset="0"/>
              </a:rPr>
            </a:br>
            <a:r>
              <a:rPr lang="pt-BR" dirty="0" smtClean="0">
                <a:latin typeface="American Typewriter" panose="02090604020004020304" pitchFamily="18" charset="0"/>
              </a:rPr>
              <a:t>- </a:t>
            </a:r>
            <a:r>
              <a:rPr lang="pt-BR" b="1" dirty="0" err="1" smtClean="0">
                <a:solidFill>
                  <a:srgbClr val="FF0000"/>
                </a:solidFill>
                <a:latin typeface="American Typewriter" panose="02090604020004020304" pitchFamily="18" charset="0"/>
              </a:rPr>
              <a:t>Edsger</a:t>
            </a:r>
            <a:r>
              <a:rPr lang="pt-BR" b="1" dirty="0" smtClean="0">
                <a:solidFill>
                  <a:srgbClr val="FF0000"/>
                </a:solidFill>
                <a:latin typeface="American Typewriter" panose="02090604020004020304" pitchFamily="18" charset="0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American Typewriter" panose="02090604020004020304" pitchFamily="18" charset="0"/>
              </a:rPr>
              <a:t>Dijkstra</a:t>
            </a:r>
            <a:r>
              <a:rPr lang="pt-BR" b="1" dirty="0" smtClean="0">
                <a:solidFill>
                  <a:srgbClr val="FF0000"/>
                </a:solidFill>
                <a:latin typeface="American Typewriter" panose="02090604020004020304" pitchFamily="18" charset="0"/>
              </a:rPr>
              <a:t> </a:t>
            </a:r>
            <a:r>
              <a:rPr lang="pt-BR" dirty="0" smtClean="0">
                <a:latin typeface="American Typewriter" panose="02090604020004020304" pitchFamily="18" charset="0"/>
              </a:rPr>
              <a:t>in Programação Estruturada (1972)</a:t>
            </a:r>
          </a:p>
          <a:p>
            <a:endParaRPr lang="pt-BR" dirty="0">
              <a:latin typeface="Architects Daughter" panose="02000505000000020004" pitchFamily="2" charset="0"/>
            </a:endParaRPr>
          </a:p>
          <a:p>
            <a:r>
              <a:rPr lang="pt-BR" dirty="0" smtClean="0">
                <a:latin typeface="American Typewriter" panose="02090604020004020304" pitchFamily="18" charset="0"/>
              </a:rPr>
              <a:t>“Não são as espécies mais fortes que sobrevivem, nem as mais inteligentes, mas as mais adaptáveis às mudanças” - </a:t>
            </a:r>
            <a:r>
              <a:rPr lang="pt-BR" b="1" dirty="0" smtClean="0">
                <a:solidFill>
                  <a:srgbClr val="FF0000"/>
                </a:solidFill>
                <a:latin typeface="American Typewriter" panose="02090604020004020304" pitchFamily="18" charset="0"/>
              </a:rPr>
              <a:t>Charles Darwin </a:t>
            </a:r>
            <a:r>
              <a:rPr lang="pt-BR" dirty="0" smtClean="0">
                <a:latin typeface="American Typewriter" panose="02090604020004020304" pitchFamily="18" charset="0"/>
              </a:rPr>
              <a:t>in </a:t>
            </a:r>
            <a:r>
              <a:rPr lang="pt-BR" dirty="0" smtClean="0">
                <a:solidFill>
                  <a:srgbClr val="FF0000"/>
                </a:solidFill>
                <a:latin typeface="American Typewriter" panose="02090604020004020304" pitchFamily="18" charset="0"/>
              </a:rPr>
              <a:t>A Origem das Espécies </a:t>
            </a:r>
            <a:r>
              <a:rPr lang="pt-BR" dirty="0" smtClean="0">
                <a:latin typeface="American Typewriter" panose="02090604020004020304" pitchFamily="18" charset="0"/>
              </a:rPr>
              <a:t>(1809-1882)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390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Compilação e interpretação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 err="1" smtClean="0"/>
              <a:t>bytecode</a:t>
            </a:r>
            <a:r>
              <a:rPr lang="pt-BR" dirty="0" smtClean="0"/>
              <a:t> é armazenado em arquivos com a extensão </a:t>
            </a:r>
            <a:r>
              <a:rPr lang="pt-BR" dirty="0" smtClean="0">
                <a:solidFill>
                  <a:srgbClr val="FF0000"/>
                </a:solidFill>
                <a:latin typeface="AmerType Md BT" panose="02090504030505020304" pitchFamily="18" charset="0"/>
              </a:rPr>
              <a:t>.</a:t>
            </a:r>
            <a:r>
              <a:rPr lang="pt-BR" dirty="0" err="1" smtClean="0">
                <a:solidFill>
                  <a:srgbClr val="FF0000"/>
                </a:solidFill>
                <a:latin typeface="AmerType Md BT" panose="02090504030505020304" pitchFamily="18" charset="0"/>
              </a:rPr>
              <a:t>pyc</a:t>
            </a:r>
            <a:r>
              <a:rPr lang="pt-BR" dirty="0" smtClean="0">
                <a:solidFill>
                  <a:srgbClr val="FF0000"/>
                </a:solidFill>
                <a:latin typeface="AmerType Md BT" panose="02090504030505020304" pitchFamily="18" charset="0"/>
              </a:rPr>
              <a:t> </a:t>
            </a:r>
            <a:r>
              <a:rPr lang="pt-BR" dirty="0" smtClean="0"/>
              <a:t>(</a:t>
            </a:r>
            <a:r>
              <a:rPr lang="pt-BR" dirty="0" err="1" smtClean="0"/>
              <a:t>bytecode</a:t>
            </a:r>
            <a:r>
              <a:rPr lang="pt-BR" dirty="0" smtClean="0"/>
              <a:t> normal) ou 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.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pyo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 </a:t>
            </a:r>
            <a:r>
              <a:rPr lang="pt-BR" dirty="0" smtClean="0"/>
              <a:t>(</a:t>
            </a:r>
            <a:r>
              <a:rPr lang="pt-BR" dirty="0" err="1" smtClean="0"/>
              <a:t>bytecode</a:t>
            </a:r>
            <a:r>
              <a:rPr lang="pt-BR" dirty="0" smtClean="0"/>
              <a:t> otimizado)</a:t>
            </a:r>
          </a:p>
          <a:p>
            <a:r>
              <a:rPr lang="pt-BR" dirty="0" smtClean="0"/>
              <a:t>O </a:t>
            </a:r>
            <a:r>
              <a:rPr lang="pt-BR" dirty="0" err="1" smtClean="0">
                <a:solidFill>
                  <a:srgbClr val="FF0000"/>
                </a:solidFill>
              </a:rPr>
              <a:t>bytecode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smtClean="0"/>
              <a:t>também pode ser empacotado junto ao </a:t>
            </a:r>
            <a:r>
              <a:rPr lang="pt-BR" dirty="0" smtClean="0">
                <a:solidFill>
                  <a:srgbClr val="FF0000"/>
                </a:solidFill>
              </a:rPr>
              <a:t>interpretador</a:t>
            </a:r>
            <a:r>
              <a:rPr lang="pt-BR" dirty="0" smtClean="0"/>
              <a:t> em um executável para facilitar a distribuição da aplicação</a:t>
            </a:r>
          </a:p>
          <a:p>
            <a:r>
              <a:rPr lang="pt-BR" dirty="0" smtClean="0"/>
              <a:t>Eliminando assim a </a:t>
            </a:r>
            <a:r>
              <a:rPr lang="pt-BR" dirty="0" smtClean="0">
                <a:solidFill>
                  <a:srgbClr val="FF0000"/>
                </a:solidFill>
              </a:rPr>
              <a:t>necessidade</a:t>
            </a:r>
            <a:r>
              <a:rPr lang="pt-BR" dirty="0" smtClean="0"/>
              <a:t> de instalar Python em cada computador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435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Modo interativo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interpretador pode ser usado de </a:t>
            </a:r>
            <a:r>
              <a:rPr lang="pt-BR" dirty="0" smtClean="0">
                <a:solidFill>
                  <a:srgbClr val="FF0000"/>
                </a:solidFill>
              </a:rPr>
              <a:t>forma interativa</a:t>
            </a:r>
            <a:r>
              <a:rPr lang="pt-BR" dirty="0" smtClean="0"/>
              <a:t> na qual </a:t>
            </a:r>
            <a:r>
              <a:rPr lang="pt-BR" dirty="0" smtClean="0">
                <a:solidFill>
                  <a:srgbClr val="FF0000"/>
                </a:solidFill>
              </a:rPr>
              <a:t>as linhas de código </a:t>
            </a:r>
            <a:r>
              <a:rPr lang="pt-BR" dirty="0" smtClean="0"/>
              <a:t>são digitadas em um </a:t>
            </a:r>
            <a:r>
              <a:rPr lang="pt-BR" dirty="0" err="1" smtClean="0"/>
              <a:t>prompt</a:t>
            </a:r>
            <a:r>
              <a:rPr lang="pt-BR" dirty="0" smtClean="0"/>
              <a:t> (linha de comando)</a:t>
            </a:r>
          </a:p>
          <a:p>
            <a:r>
              <a:rPr lang="pt-BR" dirty="0" smtClean="0"/>
              <a:t>Para evocar o modo interativo, basta </a:t>
            </a:r>
            <a:r>
              <a:rPr lang="pt-BR" dirty="0" smtClean="0">
                <a:solidFill>
                  <a:srgbClr val="FF0000"/>
                </a:solidFill>
              </a:rPr>
              <a:t>executar o interpretador</a:t>
            </a:r>
            <a:r>
              <a:rPr lang="pt-BR" dirty="0" smtClean="0"/>
              <a:t> digitando</a:t>
            </a:r>
          </a:p>
          <a:p>
            <a:pPr marL="0" indent="0" algn="ctr">
              <a:buNone/>
            </a:pPr>
            <a:r>
              <a:rPr lang="pt-BR" dirty="0" err="1" smtClean="0">
                <a:solidFill>
                  <a:srgbClr val="FF0000"/>
                </a:solidFill>
                <a:latin typeface="AmerType Md BT" panose="02090504030505020304" pitchFamily="18" charset="0"/>
              </a:rPr>
              <a:t>python</a:t>
            </a:r>
            <a:endParaRPr lang="pt-BR" dirty="0" smtClean="0">
              <a:solidFill>
                <a:srgbClr val="FF0000"/>
              </a:solidFill>
              <a:latin typeface="AmerType Md BT" panose="02090504030505020304" pitchFamily="18" charset="0"/>
            </a:endParaRPr>
          </a:p>
          <a:p>
            <a:r>
              <a:rPr lang="pt-BR" dirty="0" smtClean="0"/>
              <a:t>Ele estará pronto para receber comandos após o surgimento do sinal </a:t>
            </a:r>
            <a:r>
              <a:rPr lang="pt-BR" dirty="0" smtClean="0">
                <a:solidFill>
                  <a:srgbClr val="FF0000"/>
                </a:solidFill>
                <a:latin typeface="AmerType Md BT" panose="02090504030505020304" pitchFamily="18" charset="0"/>
              </a:rPr>
              <a:t>&gt;&gt;&gt;</a:t>
            </a:r>
            <a:r>
              <a:rPr lang="pt-BR" dirty="0" smtClean="0"/>
              <a:t> na tela</a:t>
            </a:r>
          </a:p>
          <a:p>
            <a:r>
              <a:rPr lang="pt-BR" dirty="0" smtClean="0"/>
              <a:t>Assim: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0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Modo interativo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No Windows, </a:t>
            </a:r>
            <a:r>
              <a:rPr lang="pt-BR" dirty="0" smtClean="0">
                <a:solidFill>
                  <a:srgbClr val="FF0000"/>
                </a:solidFill>
              </a:rPr>
              <a:t>o modo interativo </a:t>
            </a:r>
            <a:r>
              <a:rPr lang="pt-BR" dirty="0" smtClean="0"/>
              <a:t>está disponível também por meio do ícone “Python (</a:t>
            </a:r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line</a:t>
            </a:r>
            <a:r>
              <a:rPr lang="pt-BR" dirty="0" smtClean="0"/>
              <a:t>)”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O modo interativo é um </a:t>
            </a:r>
            <a:r>
              <a:rPr lang="pt-BR" dirty="0" smtClean="0">
                <a:solidFill>
                  <a:srgbClr val="FF0000"/>
                </a:solidFill>
              </a:rPr>
              <a:t>diferencial da linguagem</a:t>
            </a:r>
            <a:r>
              <a:rPr lang="pt-BR" dirty="0" smtClean="0"/>
              <a:t>, pois é possível testar e modificar trechos de código antes da inclusão do código em programas, fazer a extração e conversão de dados ou analisar estado de objetos entre outras coisas.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8279832" cy="87897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68" y="3301026"/>
            <a:ext cx="7620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 Linux (e Mac)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No Linux (e no Mac) o Python vem, na maioria das distribuições, instalado por padrão, portanto basta digitar no </a:t>
            </a:r>
            <a:r>
              <a:rPr lang="pt-BR" dirty="0" err="1" smtClean="0"/>
              <a:t>shell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40968"/>
            <a:ext cx="6858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06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Modo interativo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 err="1" smtClean="0"/>
              <a:t>shell</a:t>
            </a:r>
            <a:r>
              <a:rPr lang="pt-BR" dirty="0" smtClean="0"/>
              <a:t> interativo é </a:t>
            </a:r>
            <a:r>
              <a:rPr lang="pt-BR" dirty="0" smtClean="0">
                <a:solidFill>
                  <a:srgbClr val="FF0000"/>
                </a:solidFill>
              </a:rPr>
              <a:t>ótimo para aprender a linguagem</a:t>
            </a:r>
          </a:p>
          <a:p>
            <a:r>
              <a:rPr lang="pt-BR" dirty="0">
                <a:solidFill>
                  <a:srgbClr val="FF0000"/>
                </a:solidFill>
              </a:rPr>
              <a:t>Experimentar</a:t>
            </a:r>
            <a:r>
              <a:rPr lang="pt-BR" dirty="0"/>
              <a:t> bibliotecas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Testar</a:t>
            </a:r>
            <a:r>
              <a:rPr lang="pt-BR" dirty="0" smtClean="0"/>
              <a:t> </a:t>
            </a:r>
            <a:r>
              <a:rPr lang="pt-BR" dirty="0"/>
              <a:t>novos módulos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Digite</a:t>
            </a:r>
            <a:r>
              <a:rPr lang="pt-BR" dirty="0" smtClean="0"/>
              <a:t> </a:t>
            </a:r>
            <a:r>
              <a:rPr lang="pt-BR" dirty="0"/>
              <a:t>comandos ou expressões </a:t>
            </a:r>
            <a:r>
              <a:rPr lang="pt-BR" dirty="0" smtClean="0"/>
              <a:t>no </a:t>
            </a:r>
            <a:r>
              <a:rPr lang="pt-BR" dirty="0" err="1" smtClean="0"/>
              <a:t>prompt</a:t>
            </a:r>
            <a:r>
              <a:rPr lang="pt-BR" dirty="0" smtClean="0"/>
              <a:t>: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224486"/>
            <a:ext cx="66579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Existem inúmeras </a:t>
            </a:r>
            <a:r>
              <a:rPr lang="pt-BR" dirty="0" smtClean="0">
                <a:solidFill>
                  <a:srgbClr val="FF0000"/>
                </a:solidFill>
              </a:rPr>
              <a:t>ferramentas</a:t>
            </a:r>
            <a:r>
              <a:rPr lang="pt-BR" dirty="0" smtClean="0"/>
              <a:t> de </a:t>
            </a:r>
            <a:r>
              <a:rPr lang="pt-BR" dirty="0" smtClean="0">
                <a:solidFill>
                  <a:srgbClr val="FF0000"/>
                </a:solidFill>
              </a:rPr>
              <a:t>desenvolvimento</a:t>
            </a:r>
            <a:r>
              <a:rPr lang="pt-BR" dirty="0" smtClean="0"/>
              <a:t> para Python, como </a:t>
            </a:r>
            <a:r>
              <a:rPr lang="pt-BR" dirty="0" err="1" smtClean="0">
                <a:solidFill>
                  <a:srgbClr val="FF0000"/>
                </a:solidFill>
              </a:rPr>
              <a:t>IDE’s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FF0000"/>
                </a:solidFill>
              </a:rPr>
              <a:t>editores</a:t>
            </a:r>
            <a:r>
              <a:rPr lang="pt-BR" dirty="0" smtClean="0"/>
              <a:t> e </a:t>
            </a:r>
            <a:r>
              <a:rPr lang="pt-BR" dirty="0" err="1" smtClean="0">
                <a:solidFill>
                  <a:srgbClr val="FF0000"/>
                </a:solidFill>
              </a:rPr>
              <a:t>shells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smtClean="0"/>
              <a:t>(que aproveitam a capacidade interativa do Python)</a:t>
            </a:r>
          </a:p>
          <a:p>
            <a:r>
              <a:rPr lang="pt-BR" dirty="0" smtClean="0"/>
              <a:t>Entre as </a:t>
            </a:r>
            <a:r>
              <a:rPr lang="pt-BR" dirty="0" err="1" smtClean="0"/>
              <a:t>IDE’s</a:t>
            </a:r>
            <a:r>
              <a:rPr lang="pt-BR" dirty="0" smtClean="0"/>
              <a:t> que suportam Python, encontram-se:</a:t>
            </a:r>
          </a:p>
          <a:p>
            <a:pPr lvl="1"/>
            <a:r>
              <a:rPr lang="pt-BR" dirty="0" err="1" smtClean="0"/>
              <a:t>PyScripter</a:t>
            </a:r>
            <a:endParaRPr lang="pt-BR" dirty="0" smtClean="0"/>
          </a:p>
          <a:p>
            <a:pPr lvl="1"/>
            <a:r>
              <a:rPr lang="pt-BR" dirty="0" smtClean="0"/>
              <a:t>Eric</a:t>
            </a:r>
          </a:p>
          <a:p>
            <a:pPr lvl="1"/>
            <a:r>
              <a:rPr lang="pt-BR" dirty="0" err="1" smtClean="0"/>
              <a:t>PyDev</a:t>
            </a:r>
            <a:r>
              <a:rPr lang="pt-BR" dirty="0" smtClean="0"/>
              <a:t> (plug-in para IDE Eclipse)</a:t>
            </a:r>
          </a:p>
          <a:p>
            <a:r>
              <a:rPr lang="pt-BR" dirty="0" smtClean="0"/>
              <a:t>Existem também editores de texto especializados em código de programação. Esses editores suportam muitas linguagens, entre elas, Python:</a:t>
            </a:r>
          </a:p>
          <a:p>
            <a:pPr lvl="1"/>
            <a:r>
              <a:rPr lang="pt-BR" dirty="0" err="1" smtClean="0"/>
              <a:t>SciTE</a:t>
            </a:r>
            <a:endParaRPr lang="pt-BR" dirty="0" smtClean="0"/>
          </a:p>
          <a:p>
            <a:pPr lvl="1"/>
            <a:r>
              <a:rPr lang="pt-BR" dirty="0" err="1" smtClean="0"/>
              <a:t>Notepad</a:t>
            </a:r>
            <a:r>
              <a:rPr lang="pt-BR" dirty="0" smtClean="0"/>
              <a:t>++</a:t>
            </a:r>
          </a:p>
          <a:p>
            <a:pPr lvl="1"/>
            <a:r>
              <a:rPr lang="pt-BR" dirty="0" smtClean="0"/>
              <a:t>Sublime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11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Eric Python IDE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Ficheiro:Eric3 under 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24" y="1600200"/>
            <a:ext cx="6911680" cy="514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64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PyDEV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http://kodi.wiki/images/4/4b/EclipsePydevDebugg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45" y="1396887"/>
            <a:ext cx="7743038" cy="525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8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PyScripter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http://www.mmm-experts.com/products/PyScripter/Pictures/screensh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2" y="1537656"/>
            <a:ext cx="6832183" cy="497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85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SciTE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http://www.scintilla.org/SciTE22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" b="44025"/>
          <a:stretch/>
        </p:blipFill>
        <p:spPr bwMode="auto">
          <a:xfrm>
            <a:off x="1475656" y="1569404"/>
            <a:ext cx="6564688" cy="500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Agradecimentos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</a:rPr>
              <a:t>Deus</a:t>
            </a:r>
            <a:r>
              <a:rPr lang="pt-BR" dirty="0" smtClean="0"/>
              <a:t>, em primeiríssimo lugar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Esposa</a:t>
            </a:r>
            <a:r>
              <a:rPr lang="pt-BR" dirty="0" smtClean="0"/>
              <a:t> paciente, Vanessa Lima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Uninorte</a:t>
            </a:r>
            <a:r>
              <a:rPr lang="pt-BR" dirty="0" smtClean="0"/>
              <a:t>, pela oportunidade e excelente ambiente de trabalho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Guido Van</a:t>
            </a:r>
            <a:r>
              <a:rPr lang="pt-BR" dirty="0" smtClean="0"/>
              <a:t> </a:t>
            </a:r>
            <a:r>
              <a:rPr lang="pt-BR" dirty="0" err="1" smtClean="0">
                <a:solidFill>
                  <a:srgbClr val="FF0000"/>
                </a:solidFill>
              </a:rPr>
              <a:t>Rossum</a:t>
            </a:r>
            <a:r>
              <a:rPr lang="pt-BR" dirty="0" smtClean="0"/>
              <a:t>, pelo Python</a:t>
            </a:r>
          </a:p>
          <a:p>
            <a:r>
              <a:rPr lang="pt-BR" dirty="0" smtClean="0"/>
              <a:t>Pelo </a:t>
            </a:r>
            <a:r>
              <a:rPr lang="pt-BR" dirty="0" err="1" smtClean="0">
                <a:solidFill>
                  <a:srgbClr val="FF0000"/>
                </a:solidFill>
              </a:rPr>
              <a:t>Monthy</a:t>
            </a:r>
            <a:r>
              <a:rPr lang="pt-BR" dirty="0" smtClean="0">
                <a:solidFill>
                  <a:srgbClr val="FF0000"/>
                </a:solidFill>
              </a:rPr>
              <a:t> Python</a:t>
            </a:r>
            <a:r>
              <a:rPr lang="pt-BR" dirty="0" smtClean="0"/>
              <a:t> por mostrar que o humor pode ser inteligente</a:t>
            </a:r>
          </a:p>
          <a:p>
            <a:r>
              <a:rPr lang="pt-BR" dirty="0" smtClean="0"/>
              <a:t>A </a:t>
            </a:r>
            <a:r>
              <a:rPr lang="pt-BR" dirty="0" smtClean="0">
                <a:solidFill>
                  <a:srgbClr val="FF0000"/>
                </a:solidFill>
              </a:rPr>
              <a:t>vocês</a:t>
            </a:r>
            <a:r>
              <a:rPr lang="pt-BR" dirty="0" smtClean="0"/>
              <a:t>!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786460"/>
            <a:ext cx="2743200" cy="16668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48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Notepad</a:t>
            </a:r>
            <a:r>
              <a:rPr lang="pt-BR" dirty="0" smtClean="0"/>
              <a:t>++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14" y="1447634"/>
            <a:ext cx="7188100" cy="541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7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Sublime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799"/>
            <a:ext cx="5544616" cy="371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8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</a:rPr>
              <a:t>Shell </a:t>
            </a:r>
            <a:r>
              <a:rPr lang="pt-BR" dirty="0" smtClean="0"/>
              <a:t>é o nome dado aos ambientes interativos para a execução de comandos</a:t>
            </a:r>
          </a:p>
          <a:p>
            <a:r>
              <a:rPr lang="pt-BR" dirty="0" smtClean="0"/>
              <a:t>São usados para testar pequenas porções de código e para atividades como </a:t>
            </a:r>
            <a:r>
              <a:rPr lang="pt-BR" dirty="0" smtClean="0">
                <a:solidFill>
                  <a:srgbClr val="FF0000"/>
                </a:solidFill>
              </a:rPr>
              <a:t>data </a:t>
            </a:r>
            <a:r>
              <a:rPr lang="pt-BR" dirty="0" err="1" smtClean="0">
                <a:solidFill>
                  <a:srgbClr val="FF0000"/>
                </a:solidFill>
              </a:rPr>
              <a:t>crunching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smtClean="0"/>
              <a:t>(extração de informações de interesse de massas de dados e a subsequente tradução para outros formatos)</a:t>
            </a:r>
          </a:p>
          <a:p>
            <a:r>
              <a:rPr lang="pt-BR" dirty="0" smtClean="0"/>
              <a:t>Além do próprio </a:t>
            </a:r>
            <a:r>
              <a:rPr lang="pt-BR" dirty="0" err="1" smtClean="0">
                <a:solidFill>
                  <a:srgbClr val="FF0000"/>
                </a:solidFill>
              </a:rPr>
              <a:t>shell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smtClean="0"/>
              <a:t>padrão do Python, existem outros disponíveis como o </a:t>
            </a:r>
            <a:r>
              <a:rPr lang="pt-BR" dirty="0" err="1" smtClean="0">
                <a:solidFill>
                  <a:srgbClr val="FF0000"/>
                </a:solidFill>
              </a:rPr>
              <a:t>Ipython</a:t>
            </a:r>
            <a:r>
              <a:rPr lang="pt-BR" dirty="0" smtClean="0"/>
              <a:t>, que tem diversos recursos interativos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865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Os </a:t>
            </a:r>
            <a:r>
              <a:rPr lang="pt-BR" dirty="0" smtClean="0">
                <a:solidFill>
                  <a:srgbClr val="FF0000"/>
                </a:solidFill>
              </a:rPr>
              <a:t>empacotadores</a:t>
            </a:r>
            <a:r>
              <a:rPr lang="pt-BR" dirty="0" smtClean="0"/>
              <a:t> são utilitários usados para construir executáveis que englobam o </a:t>
            </a:r>
            <a:r>
              <a:rPr lang="pt-BR" dirty="0" err="1" smtClean="0">
                <a:solidFill>
                  <a:srgbClr val="FF0000"/>
                </a:solidFill>
              </a:rPr>
              <a:t>bytecode</a:t>
            </a:r>
            <a:r>
              <a:rPr lang="pt-BR" dirty="0" smtClean="0"/>
              <a:t>, o </a:t>
            </a:r>
            <a:r>
              <a:rPr lang="pt-BR" dirty="0" smtClean="0">
                <a:solidFill>
                  <a:srgbClr val="FF0000"/>
                </a:solidFill>
              </a:rPr>
              <a:t>interpretador</a:t>
            </a:r>
            <a:r>
              <a:rPr lang="pt-BR" dirty="0" smtClean="0"/>
              <a:t> e outras </a:t>
            </a:r>
            <a:r>
              <a:rPr lang="pt-BR" dirty="0" smtClean="0">
                <a:solidFill>
                  <a:srgbClr val="FF0000"/>
                </a:solidFill>
              </a:rPr>
              <a:t>dependências</a:t>
            </a:r>
          </a:p>
          <a:p>
            <a:r>
              <a:rPr lang="pt-BR" dirty="0" smtClean="0"/>
              <a:t>Permitindo que o aplicativo </a:t>
            </a:r>
            <a:r>
              <a:rPr lang="pt-BR" dirty="0" smtClean="0">
                <a:solidFill>
                  <a:srgbClr val="FF0000"/>
                </a:solidFill>
              </a:rPr>
              <a:t>rode</a:t>
            </a:r>
            <a:r>
              <a:rPr lang="pt-BR" dirty="0" smtClean="0"/>
              <a:t> em </a:t>
            </a:r>
            <a:r>
              <a:rPr lang="pt-BR" dirty="0" smtClean="0">
                <a:solidFill>
                  <a:srgbClr val="FF0000"/>
                </a:solidFill>
              </a:rPr>
              <a:t>máquinas</a:t>
            </a:r>
            <a:r>
              <a:rPr lang="pt-BR" dirty="0" smtClean="0"/>
              <a:t> </a:t>
            </a:r>
            <a:r>
              <a:rPr lang="pt-BR" dirty="0" smtClean="0">
                <a:solidFill>
                  <a:srgbClr val="FF0000"/>
                </a:solidFill>
              </a:rPr>
              <a:t>sem</a:t>
            </a:r>
            <a:r>
              <a:rPr lang="pt-BR" dirty="0" smtClean="0"/>
              <a:t> </a:t>
            </a:r>
            <a:r>
              <a:rPr lang="pt-BR" dirty="0" smtClean="0">
                <a:solidFill>
                  <a:srgbClr val="FF0000"/>
                </a:solidFill>
              </a:rPr>
              <a:t>Python</a:t>
            </a:r>
            <a:r>
              <a:rPr lang="pt-BR" dirty="0" smtClean="0"/>
              <a:t> </a:t>
            </a:r>
            <a:r>
              <a:rPr lang="pt-BR" dirty="0" smtClean="0">
                <a:solidFill>
                  <a:srgbClr val="FF0000"/>
                </a:solidFill>
              </a:rPr>
              <a:t>instalado</a:t>
            </a:r>
            <a:r>
              <a:rPr lang="pt-BR" dirty="0" smtClean="0"/>
              <a:t> facilitando a distribuição de programas.</a:t>
            </a:r>
          </a:p>
          <a:p>
            <a:r>
              <a:rPr lang="pt-BR" dirty="0" smtClean="0"/>
              <a:t>Entre os empacotadores feitos para Python, está disponível o </a:t>
            </a:r>
            <a:r>
              <a:rPr lang="pt-BR" dirty="0" err="1" smtClean="0">
                <a:solidFill>
                  <a:srgbClr val="FF0000"/>
                </a:solidFill>
              </a:rPr>
              <a:t>cx_Freeze</a:t>
            </a:r>
            <a:r>
              <a:rPr lang="pt-BR" dirty="0" smtClean="0"/>
              <a:t>, que é portável e suporta várias versões do interpretador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11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Frameworks são coleções de componentes de software (bibliotecas, utilitários e outros) que foram projetados para ser utilizados por outros sistemas</a:t>
            </a:r>
          </a:p>
          <a:p>
            <a:r>
              <a:rPr lang="pt-BR" dirty="0" smtClean="0"/>
              <a:t>Alguns frameworks mais conhecidos são:</a:t>
            </a:r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Web</a:t>
            </a:r>
            <a:r>
              <a:rPr lang="pt-BR" dirty="0" smtClean="0"/>
              <a:t>: </a:t>
            </a:r>
            <a:r>
              <a:rPr lang="pt-BR" dirty="0" err="1" smtClean="0"/>
              <a:t>Django</a:t>
            </a:r>
            <a:r>
              <a:rPr lang="pt-BR" dirty="0" smtClean="0"/>
              <a:t>, </a:t>
            </a:r>
            <a:r>
              <a:rPr lang="pt-BR" dirty="0" err="1" smtClean="0"/>
              <a:t>Pyramid</a:t>
            </a:r>
            <a:r>
              <a:rPr lang="pt-BR" dirty="0" smtClean="0"/>
              <a:t>, </a:t>
            </a:r>
            <a:r>
              <a:rPr lang="pt-BR" dirty="0" err="1" smtClean="0"/>
              <a:t>Pylons</a:t>
            </a:r>
            <a:r>
              <a:rPr lang="pt-BR" dirty="0" smtClean="0"/>
              <a:t>, </a:t>
            </a:r>
            <a:r>
              <a:rPr lang="pt-BR" dirty="0" err="1" smtClean="0"/>
              <a:t>TurboGears</a:t>
            </a:r>
            <a:r>
              <a:rPr lang="pt-BR" dirty="0" smtClean="0"/>
              <a:t>, </a:t>
            </a:r>
            <a:r>
              <a:rPr lang="pt-BR" dirty="0" err="1" smtClean="0"/>
              <a:t>Twisted</a:t>
            </a:r>
            <a:r>
              <a:rPr lang="pt-BR" dirty="0" smtClean="0"/>
              <a:t> e </a:t>
            </a:r>
            <a:r>
              <a:rPr lang="pt-BR" dirty="0" err="1" smtClean="0"/>
              <a:t>Flask</a:t>
            </a:r>
            <a:endParaRPr lang="pt-BR" dirty="0" smtClean="0"/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Interface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Gráfica</a:t>
            </a:r>
            <a:r>
              <a:rPr lang="pt-BR" dirty="0" smtClean="0"/>
              <a:t>: </a:t>
            </a:r>
            <a:r>
              <a:rPr lang="pt-BR" dirty="0" err="1" smtClean="0"/>
              <a:t>PyGTK</a:t>
            </a:r>
            <a:r>
              <a:rPr lang="pt-BR" dirty="0" smtClean="0"/>
              <a:t> e </a:t>
            </a:r>
            <a:r>
              <a:rPr lang="pt-BR" dirty="0" err="1" smtClean="0"/>
              <a:t>PyQt</a:t>
            </a:r>
            <a:endParaRPr lang="pt-BR" dirty="0" smtClean="0"/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Processamento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Científico</a:t>
            </a:r>
            <a:r>
              <a:rPr lang="pt-BR" dirty="0" smtClean="0"/>
              <a:t>: </a:t>
            </a:r>
            <a:r>
              <a:rPr lang="pt-BR" dirty="0" err="1" smtClean="0"/>
              <a:t>NumPy</a:t>
            </a:r>
            <a:r>
              <a:rPr lang="pt-BR" dirty="0" smtClean="0"/>
              <a:t>, </a:t>
            </a:r>
            <a:r>
              <a:rPr lang="pt-BR" dirty="0" err="1" smtClean="0"/>
              <a:t>SciPy</a:t>
            </a:r>
            <a:r>
              <a:rPr lang="pt-BR" dirty="0" smtClean="0"/>
              <a:t> e </a:t>
            </a:r>
            <a:r>
              <a:rPr lang="pt-BR" dirty="0" err="1" smtClean="0"/>
              <a:t>Numarray</a:t>
            </a:r>
            <a:endParaRPr lang="pt-BR" dirty="0" smtClean="0"/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Processamento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de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Imagens</a:t>
            </a:r>
            <a:r>
              <a:rPr lang="pt-BR" dirty="0" smtClean="0"/>
              <a:t>: </a:t>
            </a:r>
            <a:r>
              <a:rPr lang="pt-BR" dirty="0" err="1" smtClean="0"/>
              <a:t>Pillow</a:t>
            </a:r>
            <a:r>
              <a:rPr lang="pt-BR" dirty="0" smtClean="0"/>
              <a:t>, </a:t>
            </a:r>
            <a:r>
              <a:rPr lang="pt-BR" dirty="0" err="1" smtClean="0"/>
              <a:t>Matplotlib</a:t>
            </a:r>
            <a:r>
              <a:rPr lang="pt-BR" dirty="0" smtClean="0"/>
              <a:t>/</a:t>
            </a:r>
            <a:r>
              <a:rPr lang="pt-BR" dirty="0" err="1" smtClean="0"/>
              <a:t>Pylab</a:t>
            </a:r>
            <a:r>
              <a:rPr lang="pt-BR" dirty="0" smtClean="0"/>
              <a:t>, Python </a:t>
            </a:r>
            <a:r>
              <a:rPr lang="pt-BR" dirty="0" err="1" smtClean="0"/>
              <a:t>Imaging</a:t>
            </a:r>
            <a:r>
              <a:rPr lang="pt-BR" dirty="0" smtClean="0"/>
              <a:t> Library</a:t>
            </a:r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2D</a:t>
            </a:r>
            <a:r>
              <a:rPr lang="pt-BR" dirty="0" smtClean="0"/>
              <a:t>: </a:t>
            </a:r>
            <a:r>
              <a:rPr lang="pt-BR" dirty="0" err="1" smtClean="0"/>
              <a:t>Matplotlib</a:t>
            </a:r>
            <a:r>
              <a:rPr lang="pt-BR" dirty="0" smtClean="0"/>
              <a:t> e </a:t>
            </a:r>
            <a:r>
              <a:rPr lang="pt-BR" dirty="0" err="1" smtClean="0"/>
              <a:t>Pycairo</a:t>
            </a:r>
            <a:endParaRPr lang="pt-BR" dirty="0"/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3D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Computação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Gráfica</a:t>
            </a:r>
            <a:r>
              <a:rPr lang="pt-BR" dirty="0" smtClean="0"/>
              <a:t>: Visual Python, </a:t>
            </a:r>
            <a:r>
              <a:rPr lang="pt-BR" dirty="0" err="1" smtClean="0"/>
              <a:t>PyOpenGL</a:t>
            </a:r>
            <a:r>
              <a:rPr lang="pt-BR" dirty="0" smtClean="0"/>
              <a:t>, </a:t>
            </a:r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Mapeamento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Objeto-Relacional</a:t>
            </a:r>
            <a:r>
              <a:rPr lang="pt-BR" dirty="0" smtClean="0"/>
              <a:t>: </a:t>
            </a:r>
            <a:r>
              <a:rPr lang="pt-BR" dirty="0" err="1" smtClean="0"/>
              <a:t>SQLAlchemy</a:t>
            </a:r>
            <a:endParaRPr lang="pt-BR" dirty="0" smtClean="0"/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Bancos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de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Dados</a:t>
            </a:r>
            <a:r>
              <a:rPr lang="pt-BR" dirty="0" smtClean="0"/>
              <a:t>: ZODB, </a:t>
            </a:r>
            <a:r>
              <a:rPr lang="pt-BR" dirty="0" err="1" smtClean="0"/>
              <a:t>SQLObject</a:t>
            </a:r>
            <a:endParaRPr lang="pt-BR" dirty="0" smtClean="0"/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Desenvolvimento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de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jogos</a:t>
            </a:r>
            <a:r>
              <a:rPr lang="pt-BR" dirty="0" smtClean="0"/>
              <a:t>: </a:t>
            </a:r>
            <a:r>
              <a:rPr lang="pt-BR" dirty="0" err="1" smtClean="0"/>
              <a:t>Pygame</a:t>
            </a:r>
            <a:endParaRPr lang="pt-BR" dirty="0"/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Desenvolvimento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b="1" dirty="0" smtClean="0">
                <a:solidFill>
                  <a:srgbClr val="FF0000"/>
                </a:solidFill>
              </a:rPr>
              <a:t>Web</a:t>
            </a:r>
            <a:r>
              <a:rPr lang="pt-BR" dirty="0" smtClean="0"/>
              <a:t>: </a:t>
            </a:r>
            <a:r>
              <a:rPr lang="pt-BR" dirty="0" err="1" smtClean="0"/>
              <a:t>Plone</a:t>
            </a:r>
            <a:r>
              <a:rPr lang="pt-BR" dirty="0" smtClean="0"/>
              <a:t>, </a:t>
            </a:r>
            <a:r>
              <a:rPr lang="pt-BR" dirty="0" err="1" smtClean="0"/>
              <a:t>CherryPy</a:t>
            </a:r>
            <a:r>
              <a:rPr lang="pt-BR" dirty="0" smtClean="0"/>
              <a:t>, Web2Py, 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346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Interfaces Gráficas:</a:t>
            </a:r>
          </a:p>
          <a:p>
            <a:pPr lvl="1"/>
            <a:r>
              <a:rPr lang="pt-BR" sz="2800" b="1" dirty="0" err="1">
                <a:solidFill>
                  <a:srgbClr val="FF0000"/>
                </a:solidFill>
              </a:rPr>
              <a:t>Etk</a:t>
            </a:r>
            <a:r>
              <a:rPr lang="pt-BR" dirty="0"/>
              <a:t>	</a:t>
            </a:r>
            <a:r>
              <a:rPr lang="pt-BR" dirty="0" smtClean="0"/>
              <a:t>	interface </a:t>
            </a:r>
            <a:r>
              <a:rPr lang="pt-BR" dirty="0"/>
              <a:t>para a biblioteca EFL</a:t>
            </a:r>
          </a:p>
          <a:p>
            <a:pPr lvl="1"/>
            <a:r>
              <a:rPr lang="pt-BR" sz="2800" b="1" dirty="0" err="1">
                <a:solidFill>
                  <a:srgbClr val="FF0000"/>
                </a:solidFill>
              </a:rPr>
              <a:t>PyGTK</a:t>
            </a:r>
            <a:r>
              <a:rPr lang="pt-BR" dirty="0"/>
              <a:t>	</a:t>
            </a:r>
            <a:r>
              <a:rPr lang="pt-BR" dirty="0" smtClean="0"/>
              <a:t>	interface </a:t>
            </a:r>
            <a:r>
              <a:rPr lang="pt-BR" dirty="0"/>
              <a:t>para a biblioteca GTK</a:t>
            </a:r>
          </a:p>
          <a:p>
            <a:pPr lvl="1"/>
            <a:r>
              <a:rPr lang="pt-BR" sz="2800" b="1" dirty="0" err="1">
                <a:solidFill>
                  <a:srgbClr val="FF0000"/>
                </a:solidFill>
              </a:rPr>
              <a:t>PyQT</a:t>
            </a:r>
            <a:r>
              <a:rPr lang="pt-BR" dirty="0"/>
              <a:t>	</a:t>
            </a:r>
            <a:r>
              <a:rPr lang="pt-BR" dirty="0" smtClean="0"/>
              <a:t>	interface </a:t>
            </a:r>
            <a:r>
              <a:rPr lang="pt-BR" dirty="0"/>
              <a:t>para a biblioteca QT</a:t>
            </a:r>
          </a:p>
          <a:p>
            <a:pPr lvl="1"/>
            <a:r>
              <a:rPr lang="pt-BR" sz="2800" b="1" dirty="0" err="1">
                <a:solidFill>
                  <a:srgbClr val="FF0000"/>
                </a:solidFill>
              </a:rPr>
              <a:t>Tkinter</a:t>
            </a:r>
            <a:r>
              <a:rPr lang="pt-BR" dirty="0"/>
              <a:t>	</a:t>
            </a:r>
            <a:r>
              <a:rPr lang="pt-BR" dirty="0" smtClean="0"/>
              <a:t>	Módulo </a:t>
            </a:r>
            <a:r>
              <a:rPr lang="pt-BR" dirty="0"/>
              <a:t>padrão para GUI no Python</a:t>
            </a:r>
          </a:p>
          <a:p>
            <a:pPr lvl="1"/>
            <a:r>
              <a:rPr lang="pt-BR" sz="2800" b="1" dirty="0" err="1" smtClean="0">
                <a:solidFill>
                  <a:srgbClr val="FF0000"/>
                </a:solidFill>
              </a:rPr>
              <a:t>wxPython</a:t>
            </a:r>
            <a:r>
              <a:rPr lang="pt-BR" sz="2000" b="1" dirty="0" smtClean="0">
                <a:solidFill>
                  <a:srgbClr val="FF0000"/>
                </a:solidFill>
              </a:rPr>
              <a:t>	</a:t>
            </a:r>
            <a:r>
              <a:rPr lang="pt-BR" dirty="0" smtClean="0"/>
              <a:t>interface </a:t>
            </a:r>
            <a:r>
              <a:rPr lang="pt-BR" dirty="0"/>
              <a:t>para a biblioteca </a:t>
            </a:r>
            <a:r>
              <a:rPr lang="pt-BR" dirty="0" err="1"/>
              <a:t>wxWidgets</a:t>
            </a:r>
            <a:endParaRPr lang="pt-BR" dirty="0"/>
          </a:p>
          <a:p>
            <a:pPr lvl="1"/>
            <a:r>
              <a:rPr lang="pt-BR" sz="2800" b="1" dirty="0" err="1">
                <a:solidFill>
                  <a:srgbClr val="FF0000"/>
                </a:solidFill>
              </a:rPr>
              <a:t>Wax</a:t>
            </a:r>
            <a:r>
              <a:rPr lang="pt-BR" dirty="0"/>
              <a:t>	</a:t>
            </a:r>
            <a:r>
              <a:rPr lang="pt-BR" dirty="0" smtClean="0"/>
              <a:t>	Construído </a:t>
            </a:r>
            <a:r>
              <a:rPr lang="pt-BR" dirty="0"/>
              <a:t>para simplificar o uso do </a:t>
            </a:r>
            <a:r>
              <a:rPr lang="pt-BR" dirty="0" smtClean="0"/>
              <a:t>			</a:t>
            </a:r>
            <a:r>
              <a:rPr lang="pt-BR" dirty="0" err="1" smtClean="0"/>
              <a:t>wxPython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330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Ferramentas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543528" cy="4853136"/>
          </a:xfrm>
        </p:spPr>
        <p:txBody>
          <a:bodyPr/>
          <a:lstStyle/>
          <a:p>
            <a:r>
              <a:rPr lang="pt-BR" dirty="0" smtClean="0"/>
              <a:t>Há também versões do interpretador e do Shell Python para os sistemas móveis </a:t>
            </a:r>
            <a:r>
              <a:rPr lang="pt-BR" dirty="0" err="1" smtClean="0"/>
              <a:t>iOS</a:t>
            </a:r>
            <a:r>
              <a:rPr lang="pt-BR" dirty="0" smtClean="0"/>
              <a:t> e </a:t>
            </a:r>
            <a:r>
              <a:rPr lang="pt-BR" dirty="0" err="1" smtClean="0"/>
              <a:t>Android</a:t>
            </a:r>
            <a:endParaRPr lang="pt-BR" dirty="0" smtClean="0"/>
          </a:p>
          <a:p>
            <a:r>
              <a:rPr lang="pt-BR" dirty="0" smtClean="0"/>
              <a:t>No </a:t>
            </a:r>
            <a:r>
              <a:rPr lang="pt-BR" dirty="0" err="1" smtClean="0"/>
              <a:t>Android</a:t>
            </a:r>
            <a:r>
              <a:rPr lang="pt-BR" dirty="0" smtClean="0"/>
              <a:t> pode-se utilizar o </a:t>
            </a:r>
            <a:r>
              <a:rPr lang="pt-BR" dirty="0" err="1" smtClean="0"/>
              <a:t>Qpython</a:t>
            </a:r>
            <a:r>
              <a:rPr lang="pt-BR" dirty="0" smtClean="0"/>
              <a:t> 3 – Python 3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Android</a:t>
            </a:r>
            <a:endParaRPr lang="pt-BR" dirty="0" smtClean="0"/>
          </a:p>
          <a:p>
            <a:r>
              <a:rPr lang="pt-BR" dirty="0" smtClean="0"/>
              <a:t>Conforme a imagem ao lado</a:t>
            </a:r>
          </a:p>
          <a:p>
            <a:r>
              <a:rPr lang="pt-BR" dirty="0" smtClean="0"/>
              <a:t>A ferramenta é GRATUITA!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83" y="1505504"/>
            <a:ext cx="2783156" cy="49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QPython</a:t>
            </a:r>
            <a:r>
              <a:rPr lang="pt-BR" dirty="0" smtClean="0"/>
              <a:t> – Python para </a:t>
            </a:r>
            <a:r>
              <a:rPr lang="pt-BR" dirty="0" err="1" smtClean="0"/>
              <a:t>Android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56792"/>
            <a:ext cx="2808312" cy="4992556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56792"/>
            <a:ext cx="2808313" cy="49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 para o </a:t>
            </a:r>
            <a:r>
              <a:rPr lang="pt-BR" dirty="0" err="1" smtClean="0"/>
              <a:t>iOS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104" y="1600200"/>
            <a:ext cx="3639741" cy="4852988"/>
          </a:xfrm>
        </p:spPr>
      </p:pic>
    </p:spTree>
    <p:extLst>
      <p:ext uri="{BB962C8B-B14F-4D97-AF65-F5344CB8AC3E}">
        <p14:creationId xmlns:p14="http://schemas.microsoft.com/office/powerpoint/2010/main" val="68278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Cultura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nome "Python" é uma homenagem ao grupo humorístico inglês </a:t>
            </a:r>
            <a:r>
              <a:rPr lang="pt-BR" dirty="0" err="1">
                <a:solidFill>
                  <a:srgbClr val="FF0000"/>
                </a:solidFill>
              </a:rPr>
              <a:t>Monty</a:t>
            </a:r>
            <a:r>
              <a:rPr lang="pt-BR" dirty="0">
                <a:solidFill>
                  <a:srgbClr val="FF0000"/>
                </a:solidFill>
              </a:rPr>
              <a:t> Python</a:t>
            </a:r>
            <a:r>
              <a:rPr lang="pt-BR" dirty="0"/>
              <a:t>, adorado por </a:t>
            </a:r>
            <a:r>
              <a:rPr lang="pt-BR" i="1" dirty="0" err="1"/>
              <a:t>geeks</a:t>
            </a:r>
            <a:r>
              <a:rPr lang="pt-BR" dirty="0"/>
              <a:t> de todo o </a:t>
            </a:r>
            <a:r>
              <a:rPr lang="pt-BR" dirty="0" smtClean="0"/>
              <a:t>mundo</a:t>
            </a:r>
          </a:p>
          <a:p>
            <a:r>
              <a:rPr lang="pt-BR" dirty="0" smtClean="0"/>
              <a:t>Há referências na documentação da linguagem ao programa (</a:t>
            </a:r>
            <a:r>
              <a:rPr lang="pt-BR" i="1" dirty="0" err="1" smtClean="0">
                <a:solidFill>
                  <a:srgbClr val="FF0000"/>
                </a:solidFill>
              </a:rPr>
              <a:t>Monty</a:t>
            </a:r>
            <a:r>
              <a:rPr lang="pt-BR" i="1" dirty="0" smtClean="0">
                <a:solidFill>
                  <a:srgbClr val="FF0000"/>
                </a:solidFill>
              </a:rPr>
              <a:t> Python </a:t>
            </a:r>
            <a:r>
              <a:rPr lang="pt-BR" i="1" dirty="0" err="1" smtClean="0">
                <a:solidFill>
                  <a:srgbClr val="FF0000"/>
                </a:solidFill>
              </a:rPr>
              <a:t>Flying</a:t>
            </a:r>
            <a:r>
              <a:rPr lang="pt-BR" i="1" dirty="0" smtClean="0">
                <a:solidFill>
                  <a:srgbClr val="FF0000"/>
                </a:solidFill>
              </a:rPr>
              <a:t> </a:t>
            </a:r>
            <a:r>
              <a:rPr lang="pt-BR" i="1" dirty="0" err="1" smtClean="0">
                <a:solidFill>
                  <a:srgbClr val="FF0000"/>
                </a:solidFill>
              </a:rPr>
              <a:t>Circus</a:t>
            </a:r>
            <a:r>
              <a:rPr lang="pt-BR" dirty="0" smtClean="0"/>
              <a:t>), </a:t>
            </a:r>
          </a:p>
          <a:p>
            <a:r>
              <a:rPr lang="pt-BR" dirty="0" smtClean="0"/>
              <a:t>O repositório oficial de pacotes do Python que se chamava </a:t>
            </a:r>
            <a:r>
              <a:rPr lang="pt-BR" dirty="0" err="1" smtClean="0">
                <a:solidFill>
                  <a:srgbClr val="FF0000"/>
                </a:solidFill>
              </a:rPr>
              <a:t>Cheese</a:t>
            </a:r>
            <a:r>
              <a:rPr lang="pt-BR" dirty="0" smtClean="0">
                <a:solidFill>
                  <a:srgbClr val="FF0000"/>
                </a:solidFill>
              </a:rPr>
              <a:t> Shop</a:t>
            </a:r>
            <a:r>
              <a:rPr lang="pt-BR" dirty="0" smtClean="0"/>
              <a:t> que era o nome de um dos quadros do programa</a:t>
            </a:r>
          </a:p>
          <a:p>
            <a:r>
              <a:rPr lang="pt-BR" dirty="0" smtClean="0"/>
              <a:t>Atualmente o nome do repositório é </a:t>
            </a:r>
            <a:r>
              <a:rPr lang="pt-BR" dirty="0" smtClean="0">
                <a:solidFill>
                  <a:srgbClr val="FF0000"/>
                </a:solidFill>
              </a:rPr>
              <a:t>Python </a:t>
            </a:r>
            <a:r>
              <a:rPr lang="pt-BR" dirty="0" err="1" smtClean="0">
                <a:solidFill>
                  <a:srgbClr val="FF0000"/>
                </a:solidFill>
              </a:rPr>
              <a:t>Package</a:t>
            </a:r>
            <a:r>
              <a:rPr lang="pt-BR" dirty="0" smtClean="0">
                <a:solidFill>
                  <a:srgbClr val="FF0000"/>
                </a:solidFill>
              </a:rPr>
              <a:t> Index </a:t>
            </a:r>
            <a:r>
              <a:rPr lang="pt-BR" dirty="0" smtClean="0"/>
              <a:t>(</a:t>
            </a:r>
            <a:r>
              <a:rPr lang="pt-BR" dirty="0" err="1" smtClean="0"/>
              <a:t>PyPI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46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25144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Prof. Edkallenn Lima</a:t>
            </a:r>
          </a:p>
          <a:p>
            <a:r>
              <a:rPr lang="pt-BR" dirty="0" smtClean="0"/>
              <a:t>Ex-policial civil (5 anos)/AC</a:t>
            </a:r>
          </a:p>
          <a:p>
            <a:r>
              <a:rPr lang="pt-BR" dirty="0" err="1" smtClean="0"/>
              <a:t>Ex</a:t>
            </a:r>
            <a:r>
              <a:rPr lang="pt-BR" dirty="0" err="1"/>
              <a:t>-</a:t>
            </a:r>
            <a:r>
              <a:rPr lang="pt-BR" dirty="0" err="1" smtClean="0"/>
              <a:t>Analista</a:t>
            </a:r>
            <a:r>
              <a:rPr lang="pt-BR" dirty="0" smtClean="0"/>
              <a:t> de Sistemas (SGA) (1 Ano)</a:t>
            </a:r>
          </a:p>
          <a:p>
            <a:r>
              <a:rPr lang="pt-BR" dirty="0" smtClean="0"/>
              <a:t>Atualmente exercendo o cargo de Agente de Polícia Federal na SR/DPF/AC desde 2007</a:t>
            </a:r>
          </a:p>
          <a:p>
            <a:r>
              <a:rPr lang="pt-BR" dirty="0" smtClean="0"/>
              <a:t>Chefe do Núcleo de Tecnologia da Informação da Polícia Federal/AC (desde 2012)</a:t>
            </a:r>
          </a:p>
          <a:p>
            <a:r>
              <a:rPr lang="pt-BR" dirty="0" smtClean="0"/>
              <a:t>Professor universitário das disciplinas: Álgebra Relacional, Algoritmos, Linguagem de Programação, Estatística e Estrutura de Dados. (desde 2007)</a:t>
            </a:r>
          </a:p>
          <a:p>
            <a:r>
              <a:rPr lang="pt-BR" dirty="0" smtClean="0"/>
              <a:t>Professor de diversas disciplinas, entre as quais: Matemática (contínua), Métodos Numéricos, </a:t>
            </a:r>
            <a:r>
              <a:rPr lang="pt-BR" dirty="0" err="1" smtClean="0"/>
              <a:t>Webdesign</a:t>
            </a:r>
            <a:r>
              <a:rPr lang="pt-BR" dirty="0" smtClean="0"/>
              <a:t>, Programação(C/C++, Java e outras), Inglês, Informática básica e avançada e programação Web.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1"/>
            <a:ext cx="2051720" cy="14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Cultura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Há na comunidade expressões para se referir aos assuntos relacionados à linguagem</a:t>
            </a:r>
          </a:p>
          <a:p>
            <a:r>
              <a:rPr lang="pt-BR" dirty="0" smtClean="0"/>
              <a:t>Há o termo </a:t>
            </a:r>
            <a:r>
              <a:rPr lang="pt-BR" dirty="0" err="1" smtClean="0">
                <a:solidFill>
                  <a:srgbClr val="FF0000"/>
                </a:solidFill>
              </a:rPr>
              <a:t>Pythonic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smtClean="0"/>
              <a:t>usado para indicar algo que é compatível com as premissas do projeto do Python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Unpythonic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smtClean="0"/>
              <a:t>significa o oposto</a:t>
            </a:r>
          </a:p>
          <a:p>
            <a:r>
              <a:rPr lang="pt-BR" dirty="0" smtClean="0"/>
              <a:t>Já o usuário da linguagem é chamado de </a:t>
            </a:r>
            <a:r>
              <a:rPr lang="pt-BR" dirty="0" err="1" smtClean="0">
                <a:solidFill>
                  <a:srgbClr val="FF0000"/>
                </a:solidFill>
              </a:rPr>
              <a:t>Pythonist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smtClean="0"/>
              <a:t>(em homenagem às pitonisas)</a:t>
            </a:r>
          </a:p>
          <a:p>
            <a:r>
              <a:rPr lang="pt-BR" dirty="0" smtClean="0"/>
              <a:t>As metas do projeto foram resumidas por Tim </a:t>
            </a:r>
            <a:r>
              <a:rPr lang="pt-BR" dirty="0" err="1" smtClean="0"/>
              <a:t>Peters</a:t>
            </a:r>
            <a:r>
              <a:rPr lang="pt-BR" dirty="0" smtClean="0"/>
              <a:t> em um texto chamado </a:t>
            </a:r>
            <a:r>
              <a:rPr lang="pt-BR" dirty="0" smtClean="0">
                <a:solidFill>
                  <a:srgbClr val="FF0000"/>
                </a:solidFill>
              </a:rPr>
              <a:t>Zen </a:t>
            </a:r>
            <a:r>
              <a:rPr lang="pt-BR" dirty="0" err="1" smtClean="0">
                <a:solidFill>
                  <a:srgbClr val="FF0000"/>
                </a:solidFill>
              </a:rPr>
              <a:t>of</a:t>
            </a:r>
            <a:r>
              <a:rPr lang="pt-BR" dirty="0" smtClean="0">
                <a:solidFill>
                  <a:srgbClr val="FF0000"/>
                </a:solidFill>
              </a:rPr>
              <a:t> Python</a:t>
            </a:r>
            <a:r>
              <a:rPr lang="pt-BR" dirty="0" smtClean="0"/>
              <a:t>, que está disponível no próprio Python através do comando </a:t>
            </a:r>
            <a:r>
              <a:rPr lang="pt-BR" b="1" dirty="0" err="1" smtClean="0">
                <a:solidFill>
                  <a:srgbClr val="FF0000"/>
                </a:solidFill>
                <a:latin typeface="AmerType Md BT" panose="02090504030505020304" pitchFamily="18" charset="0"/>
              </a:rPr>
              <a:t>import</a:t>
            </a:r>
            <a:r>
              <a:rPr lang="pt-BR" b="1" dirty="0" smtClean="0">
                <a:solidFill>
                  <a:srgbClr val="FF0000"/>
                </a:solidFill>
                <a:latin typeface="AmerType Md BT" panose="02090504030505020304" pitchFamily="18" charset="0"/>
              </a:rPr>
              <a:t> </a:t>
            </a:r>
            <a:r>
              <a:rPr lang="pt-BR" b="1" dirty="0" err="1" smtClean="0">
                <a:solidFill>
                  <a:srgbClr val="FF0000"/>
                </a:solidFill>
                <a:latin typeface="AmerType Md BT" panose="02090504030505020304" pitchFamily="18" charset="0"/>
              </a:rPr>
              <a:t>this</a:t>
            </a:r>
            <a:endParaRPr lang="pt-BR" b="1" dirty="0">
              <a:solidFill>
                <a:srgbClr val="FF0000"/>
              </a:solidFill>
              <a:latin typeface="AmerType Md BT" panose="0209050403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4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Cultura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8" y="1600200"/>
            <a:ext cx="6852668" cy="48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Cultura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80510"/>
            <a:ext cx="6371328" cy="487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Cultura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O texto enfatiza a postura pragmática do </a:t>
            </a:r>
            <a:r>
              <a:rPr lang="pt-BR" dirty="0" err="1" smtClean="0">
                <a:solidFill>
                  <a:srgbClr val="FF0000"/>
                </a:solidFill>
              </a:rPr>
              <a:t>Benevolent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Dictator</a:t>
            </a:r>
            <a:r>
              <a:rPr lang="pt-BR" dirty="0" smtClean="0">
                <a:solidFill>
                  <a:srgbClr val="FF0000"/>
                </a:solidFill>
              </a:rPr>
              <a:t> for Life (BDFL) </a:t>
            </a:r>
            <a:r>
              <a:rPr lang="pt-BR" dirty="0" smtClean="0"/>
              <a:t>como </a:t>
            </a:r>
            <a:r>
              <a:rPr lang="pt-BR" dirty="0" smtClean="0">
                <a:solidFill>
                  <a:srgbClr val="FF0000"/>
                </a:solidFill>
              </a:rPr>
              <a:t>Guido</a:t>
            </a:r>
            <a:r>
              <a:rPr lang="pt-BR" dirty="0" smtClean="0"/>
              <a:t> é conhecido na comunidade Python</a:t>
            </a:r>
          </a:p>
          <a:p>
            <a:r>
              <a:rPr lang="pt-BR" dirty="0" smtClean="0"/>
              <a:t>As propostas para melhoria da linguagem são chamadas de </a:t>
            </a:r>
            <a:r>
              <a:rPr lang="pt-BR" dirty="0" err="1" smtClean="0">
                <a:solidFill>
                  <a:srgbClr val="FF0000"/>
                </a:solidFill>
              </a:rPr>
              <a:t>PEP’s</a:t>
            </a:r>
            <a:r>
              <a:rPr lang="pt-BR" dirty="0" smtClean="0"/>
              <a:t> (Python </a:t>
            </a:r>
            <a:r>
              <a:rPr lang="pt-BR" dirty="0" err="1" smtClean="0"/>
              <a:t>Enhancement</a:t>
            </a:r>
            <a:r>
              <a:rPr lang="pt-BR" dirty="0" smtClean="0"/>
              <a:t> </a:t>
            </a:r>
            <a:r>
              <a:rPr lang="pt-BR" dirty="0" err="1" smtClean="0"/>
              <a:t>Proposals</a:t>
            </a:r>
            <a:r>
              <a:rPr lang="pt-BR" dirty="0" smtClean="0"/>
              <a:t>)</a:t>
            </a:r>
          </a:p>
          <a:p>
            <a:r>
              <a:rPr lang="pt-BR" dirty="0" smtClean="0"/>
              <a:t>Além do site oficial, outras boas fontes de informação sobre a linguagem são: </a:t>
            </a:r>
          </a:p>
          <a:p>
            <a:r>
              <a:rPr lang="pt-BR" dirty="0" err="1" smtClean="0">
                <a:solidFill>
                  <a:srgbClr val="FF0000"/>
                </a:solidFill>
              </a:rPr>
              <a:t>PythonBrasil</a:t>
            </a:r>
            <a:r>
              <a:rPr lang="pt-BR" dirty="0" smtClean="0"/>
              <a:t>, o site da comunidade Python no Brasil, com muita informação em Português e 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Python </a:t>
            </a:r>
            <a:r>
              <a:rPr lang="pt-BR" dirty="0" err="1" smtClean="0">
                <a:solidFill>
                  <a:srgbClr val="FF0000"/>
                </a:solidFill>
              </a:rPr>
              <a:t>Cookbook</a:t>
            </a:r>
            <a:r>
              <a:rPr lang="pt-BR" dirty="0" smtClean="0"/>
              <a:t>, site que armazena “receitas” – pequenas porções de código para realizar tarefas específicas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923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Recursos do Python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Fácil de aprender</a:t>
            </a:r>
          </a:p>
          <a:p>
            <a:r>
              <a:rPr lang="pt-BR" dirty="0" smtClean="0"/>
              <a:t>Fácil leitura e compreensão</a:t>
            </a:r>
          </a:p>
          <a:p>
            <a:r>
              <a:rPr lang="pt-BR" dirty="0" smtClean="0"/>
              <a:t>Fácil manutenção</a:t>
            </a:r>
          </a:p>
          <a:p>
            <a:r>
              <a:rPr lang="pt-BR" dirty="0" smtClean="0"/>
              <a:t>Excelente documentação</a:t>
            </a:r>
          </a:p>
          <a:p>
            <a:r>
              <a:rPr lang="pt-BR" dirty="0" smtClean="0"/>
              <a:t>Comunidade Ativa</a:t>
            </a:r>
          </a:p>
          <a:p>
            <a:r>
              <a:rPr lang="pt-BR" dirty="0" err="1" smtClean="0"/>
              <a:t>Multiplataforma</a:t>
            </a:r>
            <a:endParaRPr lang="pt-BR" dirty="0" smtClean="0"/>
          </a:p>
          <a:p>
            <a:r>
              <a:rPr lang="pt-BR" dirty="0" err="1" smtClean="0"/>
              <a:t>Multiparadigma</a:t>
            </a:r>
            <a:endParaRPr lang="pt-BR" dirty="0" smtClean="0"/>
          </a:p>
          <a:p>
            <a:r>
              <a:rPr lang="pt-BR" dirty="0" smtClean="0"/>
              <a:t>Modo interativo</a:t>
            </a:r>
          </a:p>
          <a:p>
            <a:r>
              <a:rPr lang="pt-BR" dirty="0" smtClean="0"/>
              <a:t>Extensível</a:t>
            </a:r>
          </a:p>
          <a:p>
            <a:r>
              <a:rPr lang="pt-BR" dirty="0" smtClean="0"/>
              <a:t>Fácil acesso a bancos de dados</a:t>
            </a:r>
          </a:p>
          <a:p>
            <a:r>
              <a:rPr lang="pt-BR" dirty="0" smtClean="0"/>
              <a:t>GUI</a:t>
            </a:r>
          </a:p>
          <a:p>
            <a:r>
              <a:rPr lang="pt-BR" dirty="0" smtClean="0"/>
              <a:t>Escalável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44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Recursos do Python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pt-BR" sz="2400" dirty="0" smtClean="0">
                <a:solidFill>
                  <a:srgbClr val="FF0000"/>
                </a:solidFill>
              </a:rPr>
              <a:t>Programação </a:t>
            </a:r>
            <a:r>
              <a:rPr lang="pt-BR" sz="2400" dirty="0">
                <a:solidFill>
                  <a:srgbClr val="FF0000"/>
                </a:solidFill>
              </a:rPr>
              <a:t>orientada a objetos </a:t>
            </a:r>
            <a:r>
              <a:rPr lang="pt-BR" sz="2400" dirty="0"/>
              <a:t>(incluindo herança múltipla, conceito apenas parcialmente presente em Java)</a:t>
            </a:r>
          </a:p>
          <a:p>
            <a:r>
              <a:rPr lang="pt-BR" sz="2400" dirty="0" smtClean="0">
                <a:solidFill>
                  <a:srgbClr val="FF0000"/>
                </a:solidFill>
              </a:rPr>
              <a:t>Exceções</a:t>
            </a:r>
            <a:r>
              <a:rPr lang="pt-BR" sz="2400" dirty="0"/>
              <a:t>, um moderno mecanismo para o tratamento de erros</a:t>
            </a:r>
          </a:p>
          <a:p>
            <a:r>
              <a:rPr lang="pt-BR" sz="2400" dirty="0" smtClean="0">
                <a:solidFill>
                  <a:srgbClr val="FF0000"/>
                </a:solidFill>
              </a:rPr>
              <a:t>Módulos</a:t>
            </a:r>
            <a:r>
              <a:rPr lang="pt-BR" sz="2400" dirty="0"/>
              <a:t>, uma forma inteligente de acessar e organizar código a ser reutilizado</a:t>
            </a:r>
          </a:p>
          <a:p>
            <a:r>
              <a:rPr lang="pt-BR" sz="2400" dirty="0" smtClean="0">
                <a:solidFill>
                  <a:srgbClr val="FF0000"/>
                </a:solidFill>
              </a:rPr>
              <a:t>Coleta </a:t>
            </a:r>
            <a:r>
              <a:rPr lang="pt-BR" sz="2400" dirty="0">
                <a:solidFill>
                  <a:srgbClr val="FF0000"/>
                </a:solidFill>
              </a:rPr>
              <a:t>de lixo automática</a:t>
            </a:r>
            <a:r>
              <a:rPr lang="pt-BR" sz="2400" dirty="0"/>
              <a:t>, sistema que elimina os erros causados pelo acúmulo de dados inúteis na memória do computador (característica presente também em Java, mas não em C</a:t>
            </a:r>
            <a:r>
              <a:rPr lang="pt-BR" sz="2400" dirty="0" smtClean="0"/>
              <a:t>++)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9917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Recursos do Python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sz="3200" dirty="0"/>
              <a:t>Recursos avançados de </a:t>
            </a:r>
            <a:r>
              <a:rPr lang="pt-BR" sz="3200" dirty="0">
                <a:solidFill>
                  <a:srgbClr val="FF0000"/>
                </a:solidFill>
              </a:rPr>
              <a:t>manipulação de textos</a:t>
            </a:r>
            <a:r>
              <a:rPr lang="pt-BR" sz="3200" dirty="0"/>
              <a:t>, listas e outras estruturas de dados</a:t>
            </a:r>
          </a:p>
          <a:p>
            <a:r>
              <a:rPr lang="pt-BR" sz="3200" dirty="0"/>
              <a:t>Possibilidade de executar o mesmo programa sem modificações em várias plataformas de </a:t>
            </a:r>
            <a:r>
              <a:rPr lang="pt-BR" sz="3200" i="1" dirty="0"/>
              <a:t>hardware</a:t>
            </a:r>
            <a:r>
              <a:rPr lang="pt-BR" sz="3200" dirty="0"/>
              <a:t> e sistemas operacionais (difícil de se conseguir em C++)</a:t>
            </a:r>
          </a:p>
          <a:p>
            <a:r>
              <a:rPr lang="pt-BR" sz="3200" dirty="0">
                <a:solidFill>
                  <a:srgbClr val="FF0000"/>
                </a:solidFill>
              </a:rPr>
              <a:t>Portável</a:t>
            </a:r>
            <a:r>
              <a:rPr lang="pt-BR" sz="3200" dirty="0"/>
              <a:t> para: Unix/Linux, Windows, Mac, </a:t>
            </a:r>
            <a:r>
              <a:rPr lang="pt-BR" sz="3200" dirty="0" err="1"/>
              <a:t>PalmOS</a:t>
            </a:r>
            <a:r>
              <a:rPr lang="pt-BR" sz="3200" dirty="0"/>
              <a:t>, </a:t>
            </a:r>
            <a:r>
              <a:rPr lang="pt-BR" sz="3200" dirty="0" err="1"/>
              <a:t>WindowsCE</a:t>
            </a:r>
            <a:r>
              <a:rPr lang="pt-BR" sz="3200" dirty="0"/>
              <a:t>, </a:t>
            </a:r>
            <a:r>
              <a:rPr lang="pt-BR" sz="3200" dirty="0" err="1"/>
              <a:t>RiscOS</a:t>
            </a:r>
            <a:r>
              <a:rPr lang="pt-BR" sz="3200" dirty="0"/>
              <a:t>, </a:t>
            </a:r>
            <a:r>
              <a:rPr lang="pt-BR" sz="3200" dirty="0" err="1"/>
              <a:t>VxWorks</a:t>
            </a:r>
            <a:r>
              <a:rPr lang="pt-BR" sz="3200" dirty="0"/>
              <a:t>, QNX, OS/2, OS/390, AS/400, </a:t>
            </a:r>
            <a:r>
              <a:rPr lang="pt-BR" sz="3200" dirty="0" err="1"/>
              <a:t>PlayStation</a:t>
            </a:r>
            <a:r>
              <a:rPr lang="pt-BR" sz="3200" dirty="0"/>
              <a:t>, Sharp </a:t>
            </a:r>
            <a:r>
              <a:rPr lang="pt-BR" sz="3200" dirty="0" err="1"/>
              <a:t>Zaurus</a:t>
            </a:r>
            <a:r>
              <a:rPr lang="pt-BR" sz="3200" dirty="0"/>
              <a:t>, </a:t>
            </a:r>
            <a:r>
              <a:rPr lang="pt-BR" sz="3200" dirty="0" err="1"/>
              <a:t>BeOS</a:t>
            </a:r>
            <a:r>
              <a:rPr lang="pt-BR" sz="3200" dirty="0"/>
              <a:t>, VMS…</a:t>
            </a:r>
          </a:p>
          <a:p>
            <a:r>
              <a:rPr lang="pt-BR" sz="3200" dirty="0"/>
              <a:t>“</a:t>
            </a:r>
            <a:r>
              <a:rPr lang="pt-BR" sz="3200" dirty="0">
                <a:solidFill>
                  <a:srgbClr val="FF0000"/>
                </a:solidFill>
              </a:rPr>
              <a:t>Segura</a:t>
            </a:r>
            <a:r>
              <a:rPr lang="pt-BR" sz="3200" dirty="0"/>
              <a:t>”: sem “core </a:t>
            </a:r>
            <a:r>
              <a:rPr lang="pt-BR" sz="3200" dirty="0" err="1"/>
              <a:t>dumps</a:t>
            </a:r>
            <a:r>
              <a:rPr lang="pt-BR" sz="3200" dirty="0"/>
              <a:t>” causados por bugs do usuário</a:t>
            </a:r>
          </a:p>
          <a:p>
            <a:r>
              <a:rPr lang="pt-BR" sz="3200" dirty="0">
                <a:solidFill>
                  <a:srgbClr val="FF0000"/>
                </a:solidFill>
              </a:rPr>
              <a:t>Pouco punitiva</a:t>
            </a:r>
            <a:r>
              <a:rPr lang="pt-BR" sz="3200" dirty="0"/>
              <a:t>: poucas regras arbitrárias; torna prazeroso seu uso.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23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em Português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131840" y="1685474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333333"/>
                </a:solidFill>
                <a:latin typeface="Arial" panose="020B0604020202020204" pitchFamily="34" charset="0"/>
              </a:rPr>
              <a:t>Este livro é orientado ao iniciante em programação. Os conceitos básicos de programação, como expressões, variáveis, repetições, decisões, listas, funções e arquivos, são apresentados um a um com exemplos e exercícios tudo para acelerar o seu crescimento como desenvolvedor. A obra visa explorar a programação de computadores como ferramenta do dia a dia. Ela pode ser lida durante um curso de introdução à programação de computadores e usada como guia de estudo para autodidatas.</a:t>
            </a:r>
            <a:endParaRPr lang="pt-BR" dirty="0"/>
          </a:p>
        </p:txBody>
      </p:sp>
      <p:pic>
        <p:nvPicPr>
          <p:cNvPr id="10242" name="Picture 2" descr="http://christiano.me/wp-content/uploads/2014/08/python_novat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03941"/>
            <a:ext cx="2498178" cy="34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8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em Português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059832" y="1886803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Introdução à linguagem Python e ao framework </a:t>
            </a:r>
            <a:r>
              <a:rPr lang="pt-BR" dirty="0" err="1"/>
              <a:t>Django</a:t>
            </a:r>
            <a:r>
              <a:rPr lang="pt-BR" dirty="0"/>
              <a:t>. Esse livro foi escrito para atender à demanda de desenvolvedores de aplicações Web que usam outras linguagens de programação e querem aprender a usar Python e </a:t>
            </a:r>
            <a:r>
              <a:rPr lang="pt-BR" dirty="0" err="1"/>
              <a:t>Django</a:t>
            </a:r>
            <a:r>
              <a:rPr lang="pt-BR" dirty="0"/>
              <a:t> para melhorar sua produtividade. Para os desenvolvedores que tem site ou blog ,ou pretende ter um , este livro é altamente recomendado.</a:t>
            </a:r>
          </a:p>
        </p:txBody>
      </p:sp>
      <p:pic>
        <p:nvPicPr>
          <p:cNvPr id="7170" name="Picture 2" descr="Capa Python e Djan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69" y="1988840"/>
            <a:ext cx="16573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0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em Português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059832" y="188680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Tradução do livro </a:t>
            </a:r>
            <a:r>
              <a:rPr lang="pt-BR" b="1" dirty="0">
                <a:hlinkClick r:id="rId2"/>
              </a:rPr>
              <a:t>Learning Python</a:t>
            </a:r>
            <a:r>
              <a:rPr lang="pt-BR" dirty="0"/>
              <a:t> esse é, sem a menor sombra de dúvidas, o melhor livro sobre Python publicado em língua portuguesa.</a:t>
            </a:r>
          </a:p>
        </p:txBody>
      </p:sp>
      <p:sp>
        <p:nvSpPr>
          <p:cNvPr id="3" name="AutoShape 2" descr="https://mail.google.com/mail/u/0/?ui=2&amp;ik=d9b032d167&amp;view=fimg&amp;th=154d07350b0473c5&amp;attid=0.1.1&amp;disp=emb&amp;attbid=ANGjdJ-PJSojqj4SJ1iASelf9s9dju2306OpXEp-ypUeuE8jxTly-9nJkyVyFhCG15_Chf6TqpfRgjOtRFi82d46njBxLtAzA9ZnmN6Zp6T6NdN19zTaRCMjvRxaLfY&amp;sz=s0-l75-ft&amp;ats=1463786100262&amp;rm=154d07350b0473c5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6"/>
          <a:stretch/>
        </p:blipFill>
        <p:spPr bwMode="auto">
          <a:xfrm>
            <a:off x="683568" y="1700805"/>
            <a:ext cx="2232224" cy="339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93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366" y="69054"/>
            <a:ext cx="1197197" cy="115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Agenda</a:t>
            </a:r>
            <a:endParaRPr lang="pt-BR"/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8468917" cy="4853136"/>
          </a:xfrm>
        </p:spPr>
        <p:txBody>
          <a:bodyPr>
            <a:noAutofit/>
          </a:bodyPr>
          <a:lstStyle/>
          <a:p>
            <a:pPr lvl="0"/>
            <a:r>
              <a:rPr lang="pt-BR" sz="1600" dirty="0" smtClean="0"/>
              <a:t>Apresentação. História </a:t>
            </a:r>
            <a:r>
              <a:rPr lang="pt-BR" sz="1600" dirty="0"/>
              <a:t>do </a:t>
            </a:r>
            <a:r>
              <a:rPr lang="pt-BR" sz="1600" dirty="0" smtClean="0"/>
              <a:t>Python. Características </a:t>
            </a:r>
            <a:r>
              <a:rPr lang="pt-BR" sz="1600" dirty="0"/>
              <a:t>da Linguagem Python.</a:t>
            </a:r>
          </a:p>
          <a:p>
            <a:pPr lvl="0"/>
            <a:r>
              <a:rPr lang="pt-BR" sz="1600" dirty="0" smtClean="0"/>
              <a:t>Histórico</a:t>
            </a:r>
            <a:r>
              <a:rPr lang="pt-BR" sz="1600" dirty="0"/>
              <a:t>, versões, Implementações. Licença. Executando </a:t>
            </a:r>
            <a:r>
              <a:rPr lang="pt-BR" sz="1600" dirty="0" smtClean="0"/>
              <a:t>programas. </a:t>
            </a:r>
            <a:r>
              <a:rPr lang="pt-BR" sz="1600" dirty="0" err="1" smtClean="0"/>
              <a:t>Tipagem</a:t>
            </a:r>
            <a:r>
              <a:rPr lang="pt-BR" sz="1600" dirty="0"/>
              <a:t>. Paradigma. Compilação e Interpretação. Modo interativo. Perguntas Frequentes. Documentação.</a:t>
            </a:r>
          </a:p>
          <a:p>
            <a:r>
              <a:rPr lang="pt-BR" sz="1600" dirty="0" smtClean="0"/>
              <a:t>Primeiros </a:t>
            </a:r>
            <a:r>
              <a:rPr lang="pt-BR" sz="1600" dirty="0"/>
              <a:t>passos. Sintaxe. Blocos. </a:t>
            </a:r>
            <a:r>
              <a:rPr lang="pt-BR" sz="1600" dirty="0" smtClean="0"/>
              <a:t>Objetos. Entrada/Saída </a:t>
            </a:r>
            <a:r>
              <a:rPr lang="pt-BR" sz="1600" dirty="0"/>
              <a:t>de dados em console.</a:t>
            </a:r>
          </a:p>
          <a:p>
            <a:r>
              <a:rPr lang="pt-BR" sz="1600" dirty="0"/>
              <a:t>Controle de fluxo: Condicionais. Laços. Estrutura de repetição for e </a:t>
            </a:r>
            <a:r>
              <a:rPr lang="pt-BR" sz="1600" dirty="0" err="1"/>
              <a:t>while</a:t>
            </a:r>
            <a:r>
              <a:rPr lang="pt-BR" sz="1600" dirty="0"/>
              <a:t>.</a:t>
            </a:r>
          </a:p>
          <a:p>
            <a:r>
              <a:rPr lang="pt-BR" sz="1600" dirty="0" err="1"/>
              <a:t>Variáveis.Declaração</a:t>
            </a:r>
            <a:r>
              <a:rPr lang="pt-BR" sz="1600" dirty="0"/>
              <a:t> de variáveis. </a:t>
            </a:r>
            <a:r>
              <a:rPr lang="pt-BR" sz="1600" dirty="0" smtClean="0"/>
              <a:t>Operadores. Funções</a:t>
            </a:r>
            <a:r>
              <a:rPr lang="pt-BR" sz="1600" dirty="0"/>
              <a:t>. Módulos. Escopo de nomes. </a:t>
            </a:r>
            <a:r>
              <a:rPr lang="pt-BR" sz="1600" dirty="0" smtClean="0"/>
              <a:t>Pacotes. Biblioteca-padrão. Bibliotecas </a:t>
            </a:r>
            <a:r>
              <a:rPr lang="pt-BR" sz="1600" dirty="0"/>
              <a:t>de </a:t>
            </a:r>
            <a:r>
              <a:rPr lang="pt-BR" sz="1600" dirty="0" smtClean="0"/>
              <a:t>terceiros. Exceções. Introspeção. Geradores</a:t>
            </a:r>
            <a:endParaRPr lang="pt-BR" sz="1600" dirty="0"/>
          </a:p>
          <a:p>
            <a:r>
              <a:rPr lang="pt-BR" sz="1600" dirty="0"/>
              <a:t>Programação Funcional. </a:t>
            </a:r>
            <a:r>
              <a:rPr lang="pt-BR" sz="1600" dirty="0" smtClean="0"/>
              <a:t>Decoradores. Classes </a:t>
            </a:r>
            <a:r>
              <a:rPr lang="pt-BR" sz="1600" dirty="0"/>
              <a:t>e orientação a objetos</a:t>
            </a:r>
          </a:p>
          <a:p>
            <a:r>
              <a:rPr lang="pt-BR" sz="1600" dirty="0"/>
              <a:t>Testes </a:t>
            </a:r>
            <a:r>
              <a:rPr lang="pt-BR" sz="1600" dirty="0" smtClean="0"/>
              <a:t>automatizados. Threads. Armazenamento </a:t>
            </a:r>
            <a:r>
              <a:rPr lang="pt-BR" sz="1600" dirty="0"/>
              <a:t>de </a:t>
            </a:r>
            <a:r>
              <a:rPr lang="pt-BR" sz="1600" dirty="0" smtClean="0"/>
              <a:t>dados. Aplicações </a:t>
            </a:r>
            <a:r>
              <a:rPr lang="pt-BR" sz="1600" dirty="0"/>
              <a:t>web.</a:t>
            </a:r>
          </a:p>
          <a:p>
            <a:r>
              <a:rPr lang="pt-BR" sz="1600" dirty="0"/>
              <a:t>Processamento </a:t>
            </a:r>
            <a:r>
              <a:rPr lang="pt-BR" sz="1600" dirty="0" smtClean="0"/>
              <a:t>Numérico. Interface Gráfica. Computação Gráfica. Processamento Distribuído. </a:t>
            </a:r>
            <a:r>
              <a:rPr lang="pt-BR" sz="1600" dirty="0" err="1" smtClean="0"/>
              <a:t>Ipython</a:t>
            </a:r>
            <a:r>
              <a:rPr lang="pt-BR" sz="1600" dirty="0" smtClean="0"/>
              <a:t>. Plataformas </a:t>
            </a:r>
            <a:r>
              <a:rPr lang="pt-BR" sz="1600" dirty="0"/>
              <a:t>portáteis. </a:t>
            </a:r>
            <a:r>
              <a:rPr lang="pt-BR" sz="1600" dirty="0" err="1" smtClean="0"/>
              <a:t>Kivy</a:t>
            </a:r>
            <a:r>
              <a:rPr lang="pt-BR" sz="1600" dirty="0" smtClean="0"/>
              <a:t>. Dependências</a:t>
            </a:r>
            <a:r>
              <a:rPr lang="pt-BR" sz="1600" dirty="0"/>
              <a:t>. </a:t>
            </a:r>
            <a:r>
              <a:rPr lang="pt-BR" sz="1600" dirty="0" smtClean="0"/>
              <a:t>Desempenho</a:t>
            </a:r>
            <a:endParaRPr lang="pt-BR" sz="1600" dirty="0"/>
          </a:p>
          <a:p>
            <a:r>
              <a:rPr lang="pt-BR" sz="1600" dirty="0"/>
              <a:t>Integração com </a:t>
            </a:r>
            <a:r>
              <a:rPr lang="pt-BR" sz="1600" dirty="0" smtClean="0"/>
              <a:t>aplicativos. Integração </a:t>
            </a:r>
            <a:r>
              <a:rPr lang="pt-BR" sz="1600" dirty="0"/>
              <a:t>com outras linguagens.</a:t>
            </a:r>
          </a:p>
          <a:p>
            <a:r>
              <a:rPr lang="pt-BR" sz="1600" dirty="0"/>
              <a:t>Amostra do poder do Python - Games, IDE, projetos prontos, produtividade da IDE.</a:t>
            </a:r>
          </a:p>
          <a:p>
            <a:pPr marL="0" indent="0">
              <a:buNone/>
            </a:pPr>
            <a:endParaRPr lang="pt-BR" sz="1600" dirty="0"/>
          </a:p>
          <a:p>
            <a:endParaRPr lang="pt-BR" sz="1600" dirty="0"/>
          </a:p>
          <a:p>
            <a:endParaRPr lang="pt-BR" sz="1600" dirty="0"/>
          </a:p>
        </p:txBody>
      </p:sp>
      <p:sp>
        <p:nvSpPr>
          <p:cNvPr id="5" name="AutoShape 2" descr="data:image/jpeg;base64,/9j/4AAQSkZJRgABAQAAAQABAAD/2wCEAAkGBxQSEBQQEBQVFBQUFRYVFhUXFBUVFxQVFBUXFhgUFhQZHyggGBwnHBQXITEiJSkrLi4uGB81ODMsNygtLisBCgoKDgwOGhAQGjIkICUsLDQvNTAyNDYsLC0uNzctLDY0Ny40LDc3Ni4uLCwsLC8sNDQ4LzQsNDQsLCwtLCwsLP/AABEIANwA5QMBIgACEQEDEQH/xAAcAAEAAQUBAQAAAAAAAAAAAAAABQIDBAYHAQj/xABEEAABAwIDBQUEBgkEAAcAAAABAAIDBBEFITEGEkFRYQcTInGBMkJSkRQjcqGx0SQzQ1NiY4LB8HOS4fEVFjSissLS/8QAGwEBAAIDAQEAAAAAAAAAAAAAAAMEAgUGAQf/xAAwEQEAAgIBAgUBBQkBAAAAAAAAAQIDEQQSIQUxQVFhInGBobHxBhMjM1KRwdHwMv/aAAwDAQACEQMRAD8A7iiIgIiICIiAiIgIiICItAxqqjqKic1kxio6Z7YWs7wxMllIBfJK8EEgF7WBpIFw4m+SDf0Wmw0DqW0tAXFmrqcvL45W8e7Lie7fbQg7p0IzuNpw6tZNE2WM3a4XGViDoWkcCCCCOBCDJReXS6D1ERAREQEREBERAREQEREBERAREQEREBERAREQEReIC5diD2ietpngFr5pN4HQtmY12nH2l1G65ZtfWwNxQkSMc2WAtl3SHGKSO4BdbQkEW4+FeTMRG5ZUpa89NY3LJ2QYaWCkYXHuJ2Na253u5na095ECc907rnAcCHDSwU87EI6Cd5neI4JruufZZOLXA+23xWHFrua5hU49P9GNLGWiJsnfN8N37weJQ25NmjfBOl7Ost92hArsI71ubjEJG9HxDfH4Eeqjpmpk30TvS1m4WXjzX99HTFmJivagHXbRRE8O9m8I82xDxH+rdWvYftpWR1AqJZXTt0fD4WsLL/s2gANcOBOuhPEaxQm7b8/yWQtRl5uWMnafJ2GDwTiRi1MbmY8583fsKxGOohbPC4OY8XB+4gjgQciFmLh2ym0j6GXeALoXkd7GNeXeMHxAcOIHku00NYyaNssTg9jwHNcDcEHitrgz1zV3DkefwcnDydFvL0n3ZCIinURERAREQEREBERAREQEREHhWp/+ap5iTQUrZYWuLe+lm7lsm6bEwgMcXNuCN42B4FTW00jm0VS5mThBKQeREbrFaDLic9OyjZRNZJGO6gdAbNJBbZrmSe6crWORuNEG94NjbZy6NzHQzMsXwvtvAHR7SMnsPxNy4aqVWnveKqJlRTO3Zo/HE4i1ne9DIDo11ixzTpqMwCtlwmvE8LZWgjevdp1Y5pLXsPUOBHogy7pdQ+NbTU1JlPK0O4Rtu+Q+TG3ProtHxbtHmku2ljELdN+Sz3nq1gO631J8lhfJWnnKzx+Hm5E6x13+TpNZWxxMMkr2xsGrnODQPUrUcS7QY820kZmPxuvHF6Ejef6C3Vc6mnfK/vJ3vmf8Tze32W5Nb6AK5JUBjS4/99FTycv+mG94/wCz+tTln7oZ2O49PK39JmLgdIY7xReRAJc4c95xHRa0DyAA4AAADoAMgqJagvcXO/66ICtXmy3yT3l1PE4GLi11SupXAVvXZxiTXUIge9o3XygtLgC0b7gBb7NlogKrjkI0JHlks+LyIwTMzG9qfi3hs86lYrbWpYuF/qhla1x5hp3QfkFlrwL1Vcluq02bHDScdIrM71Ap/Y3ah1DJuvuaZ5u9uvduP7Vg/wDkOOut7wCLPDmtit1VQczh4+XjnHf9H0LBO17WvYQ5rgHNcDcEEXBB4hXFx3Yfaw0bhBMSaZxyOv0dx94fyzxHDXS67DG4EXBBBzBGYIPEFdFhzVy16qvnnM4mTiZZx3/WFSIilVRERAREQEREBERAReXWDiuMwUzN+olZE3hvOAJ6NGpPkhrbJrIBJG+N2j2uafJwIP4rjFNM9tM2R2b4JGtcBr3lO4H7ywhTePdrbRdtDCXn95LdrfMRjxH13VzuXGJnmUuf+vf3kgaA0F3QDQKC/IpX5bXi+D8jP310x8uqYftBTf8AijoaeVskdUzfcG3LY5xYOs7TxDddYaFrjxUH2h1lTSy7kEz4oajec8Ms0mVga13j9poc3cNm2ud48VodJVGKWKYaxyMd6bwDh6tc4LpnaoGyUbZ/3csTr/bBicP/AHj5LyuScmOZjsky8KvC5eOlvqidef8AZz2AAZ8TmTqSeZJzJ81ktKxYzkrzCtbM7drWsVjUMlrlF1tUXn+Eafmq66o9weqqwXB5quTu6dm+dSbgBo0uTyWExNp1CxTox1nJknUR7+jGY5ZdHTvlcGRtc9x0DQSf+FsVNsVGXdy6vpxPe3dt8Xi+G98ypLYiilo8TfSTZOkhcA4HJ1s2uafmvY40zaIt5KfI8Vw/u72xTu0RvU7jcf5+5ps8Lo3lkjS1zTYtIsQvAV0uvw6OqY2nrZIWVwuGOY4FzgNO8blmeXyXO8Tw99PK6GS2808DcEcCFFn484+8eTzg+I05X0z2t+E/Me8LN17dV0VM+Z/dxMc93JoufXkt3wPs5e6z6p+4PgZm7yLtB6XUePj5Mk/TCTl8/BxY/iW+71aRFGXODWAucdABcn0C27Bez+eWzpyIWcvaefTQeq6NhWCQUwtDG1vN1ruPm45lSC2eHw6te9525fl/tFkv9OCOmPefNDYNsxTUw+rjBdxe7xOPqdPRWRegdx+hOIy1+iOOVx/IJ/2E/D7M+vHsBBBFwRYg5gg6ghbCta1jVYc7ky3y26rzufldBXq12neaF4ief0V7g2N5P/p3OOUTyfcJyaeBIbyWwhZMHqIiAiIgIiICIiCOxzF4qSB1ROSGNtoLlxcbNa0cSSbL5txCq72eWUl533uc0yO3nhjnEta51zoMrDLJfQu2uDGropYW+3YPj/1IzvNHkSLeq+eKuOxuBbiAdRzaeoOSizU6q6he8O5EYM8Wt5eS2qmlUAr0LWS76ltrj2bzS29rjXktoxPad9RRmlkA8RZdwaB7Dg7n/CtXaVt2zmy7ZIPplZN3FMDYH3pCDbw9L5aZ2UmK147VUedg4szGXPHl5fPx2QUZzAH/AGpaTBpo42zzMdFE5zW77xa29727rZSWz2J01NiQfBd9M60ZdI3NpdbxXIy8Q+RUxt3h0TJHyYhWyOa/edTwMGg4XAyIBtn969jFHTMo8vPvXNXHEaiY35TMz8RHpMfLBxfs7ki3JaWRtQ8ASOjcGgvsb3aNHNOlis/Fp+4fT4zTsLG5Q1UIG6We6Q5vC1gPRqxcCrJKrDzEHuirKMd5C8ndc6PgDfUEC2eWisQdowfTSQ1lOJHvbulzbND8rXeOBHMKT+HWO3bf5qWuXltq319MzE+kzW34THrE+kwubVbISS1TKigbvRVNpN8ZNjdkS8ngDe/zVzbHaVjMQpZIiJTSi0jmn2icnNB8r+pUFgUWI1ULaWnMggF8/YZYnQyauHQLdcB7MYY7Oqnd87XdF2sHTm5YxW1/5ca3/wB2S5MuHjajl5It0xMRFfOYnt9U/Y0ORk+IVck1PA68j96zb7rDYC5kNgDldbrgfZro+tkLjqY2HL+p5zPpZdBpqZkbQyNrWNGgaAB8grqmpxKRO7d5ark+PZr1jHgjorEaj319rFw/DooGBkLGsbyA16k8VlIitRER5NHa02nczuRERevBERBRPC17Sx4DmuBa5pFw4HIgjiFC0M7qSRtNM4uhed2nmcblp4U8ruJ+Bx9oCx8Qu6dVmspWSsdHI0OY4WIPEf5xQZaKCw6sfDIKSocXX/UTH9qB+zkP70D/AHDMZ3U4g9REQEREBERAK4v2o7O9zUd6wWjqCXDk2cC72/1Ab3nvLtCidqMGbWUr4DkSLsd8Ejc2O+f3XQfNQyNv88lM7JUsUtbBFON6N790i5be4NsxnqsHFaVzHHeG64Oc1zfgkYbOb8wfRU4bV93LHLpuPa49N1wJ+66o5qdN+r0dZ4Zypz8a2Lf1RH6OjbW7Iwztkkw5gZLTHcmpxkSALh7Rz3TfqOq9nw92IYLTNpPFJTGz4tCS0Frsj72dxfmVIba7SDDqpslPTxmSoY175XE3c1ptuADoNeoWnbQ7TxuqRUYcJaeR4He2IAe88mDU348V7forM/ij4teTlpT2jvWZ7/bE/HtPm3PD6d02HzwV1NHRRNY3ckybd4B8RGt72Pqtdi2+j+iwsnp21FRBdrZJLbgAyDr6k2A4cEotk8RxEtfVyPZHqDKTfzbEOPU2W+7P7B0lLZ253sgt45LGxHFrdGr2Ivb/AM9vtRZMnFwbjJPVO96rM6j0nv8APq53Fg2I4rJ3z2iNpG7vuHdMDL+y1oG84f5dbzgHZvTQWdN9fILZuyYD0Zx9brdAEUtcFY7z3lQz+LZ8lein0V9o/wBqY2Bos0AAaACwHoqkRTtWIiICIiAiIgIiICIiDGxChZPGYpRdp5EhzSMw5rhm1wOYI0Kw8Kr3sk+iVRvIBeKXICoYOOXsyD3m+RGRsJVYmKYe2ePcfcEEOY9uT43t9l7DwI+/MHIoJBFD4PiTi401TYTsFwRk2eMG3fRj1Ac33SeIIJmEBERAREQF4V6iDk/azs+GyCraLMnIjlI92YC0ch6OA3CeYZzXLRE7f3A0kuO7ugEku5Acbr6exfDWVMElPKLskaWm2ovoQeBBzHkvnfaLDJIJXtkykicGvcLtuRmyZvLeFj0PksL0i8alY4vItx8kXq2rB+zqrqnCWtkMQNvaO/LYcLXs31+S6RgGyNLRgGKMF/GR3iefU6eiiuz3av6bT2kP18Vmy6DeB9mUDkfxBW2iRY0xVqm5HiGfP2mdR7R2hdRUB6q3lKovUREBERAREQEREBERAREQEREBERBhYrhonaBcsew78cg9qN4BG8PQkEcQSFTg2JmQuhmAZURgb7Ro4HISx31YfuNwcws9R+L4b3oa+N3dzR3MUlr7pOrXD3mOsAW/gQCAlUUbg2Kd8HMe3u5oyBLETfdJGTmn3mHUO4+YIEkgIiICIiAuedq2Bh0YrgP1be7n6wk3Dz9g5+TnLoat1ELXscx4DmuBa4HQgixBQfNOF4nLQVTZo8zGbPbwliPtN9RmORsu9YXijKiFk8Lt5kg3mn8QRwINwRzC4vthgTqaWSE5mGxY46vp333HHmWkFp+yr/ZztN9Fm+jSn6iV1wT+zkOV/I6H0PNB24SKsSLAbIqxIgkBIqxIo9siuCRBnB6qBWE2RXBIgyUVlsirEiCtF4HL26AiIgIiICIiAiIgIii8Zx+GmH1jru4Mbm715eqCrF8Pc8tngIZURg7jj7L26mKS2rD8wcwr2B4sypi7xmRDnMe24JZIw7rmEjI2PEaixXKtpdtZZ7sadxmm605H7Tve8tFBbO7RSYdOahniidbv4r5PaMt9vKQDQ8QLHgQH0GitU0wexr25tc0OB6OFx+KILqIiAiIg0vtNwTvacVUbd6Sm3nFoFzJAf1sdtSbDeA5tA4rheIU24+wzabOYeBacx+S+p3BcI282c+jzyQtHg8U9P/puP1kP9LiSOhagmtgdp+8Y2mmPjaPq3E+00e4T8Q+8LdhKuCYXLZ1r2OoI1BHELqmzePd83u5MpWj/AHj4h15hBtbZVWJFHiRViRBICRViRYAkVbZUEgJVWJFgCVViRBICVViVR4kVwSIM8SKsPWA2VViRBnXRYgkVwSIL6K2JFYr8UigbvzPawcLnMnk0ak+SDLWNX18cLd+V4aOF9T0aNSfJadjW3dmnuR3bf3kg8R+zH/8Ar5LneK7QSTOJ3nEnV7jdx8vhHkg3faTb45sg8A55GQ/2Z+K57V175CS4nPqc/M8VgSTAZuP5lYbJpZ5BBTMdI92jGDeceptoOuQ6oMqorGs6nl+ZWbsds/NilS1m64UzXXmlsQ3dGsbXaF506Akrc9keyHSbFHbx1FOx3h8pHjN3k2w6ldZpaZkbGxxtaxjRZrWgAAcgAgrhjDWhrRYNAAHIAWARVogIiICIiAtb27wM1VNeMfXwnvYergCHRno5pLfUclsi8QfL2JRbkgkjFmP8Tb5bp95hHAg5Kew6TeDXtNiMwRqCFO9pWzoiqHBgAjqS6WLgGVAF5I/6xd/nvLTtnamzjGeOY6EahB0fCMY7wbj8n/c7qOvRS7ZFpkcVxfiP8upaixEjwyf7vz/NBsAlVwSqPbKrgkQZ7ZFcEijxIqxIgkGyK4JVHiVemoA9ogeZsgkmyKsSLX58fhZ7290aL/fooav20cB9VGB/E8//AFH5oN8bIojF9r6WmB7yUFw9xnjd8hkPUhc0q8Vq6xxY173DiG+Bg+1b+6xvo9PS5yETzD3B7DD15/5kg2yo22qqkE0rG00PGaSznkfwt9kff5rWKzF2tcXNc6eU6zSkuP8ATfQdBYKLxDE5Jj4zlwaMmj04rAlnDRmgyp6hzzvPcSeZ/wAyWBV4gGA5+qzsAwGqxF+5Ss8ANnSuu2Nnm7iegufJdj2N7M6ai3ZZP0ioGfePb4WH+VHmG+ZueqDm2yXZvV1xEtRempzndw+tkH8EZ9kdXfJdp2b2YpqCPu6WMNv7Tz4nvPNzzmfwUxZeoCIiAiIgIiICIiAiIghtrMEFZSvgvuvyfE/4JWZsd88j0JXzzijHMeJt0sdvESMOsczDZ7D6gr6fXJe1TZ4Mm+ktFoqqzJf4KhuUcn9Q8J6tbzQRmE1AkjbI3iNOvEKVFLvC7QT5C60nY+tMcxp5Mg42HR4/NdKwiqMTs/Yd7Q5H4ggj4aOZvstNuRFh/wALIbBPxaweZP8AZbe6C4uMwcweYKx5KZBrgil4lvo0n8SvH7/P7gpeoDW5E58tT8go+eT4W+p/III+XfPvH5qOqAOJv96zKqTmb9BosWSl8JklcIoxqTldBFzvJO6wEk6AC5VE9DHEN+sfu8omm73eZH9suqx8Q2oZGDHRNtwMrhdx+yD/AH+S1mWVz3FziXOOpJuT6oJjENoHPb3cIEMQy3W6kdSP7KIurM87WDxHPktr2V7OauutJUXpac55j614/hYdPN3yQapG98sjYadjpZXZNYxpcT1sOHMnIc103ZHsiuRNijt7iKdh8I/1H+99kWHUromzWy9NQR93Sxht/aeTvSPPN7zmfw6KaQWaSlZEwRxMaxjRZrWgNaAOAAV5EQEREBERAREQEREBERAREQFgY7hbKqnkppfZkaW34tPB4PAg2IPRZ6IPmXH6KSKR2/lNC/u5bZeNtiyQdHDdPqF0XZevFVAyW9iPDIOThqbfI+qyO1vAh4a9o8JAhqBb3CbRy/0udY9HdFoWw+KfQ63upT9VIQx/IH3JPv8Av6IO10sTo2bjSHDUF3u35W1CtTscfacbdPCPuz+ZWW27RutAtwJvkOVuPzWHPFfNxv56egQR0xaMmi/3D58VgyQuf0HyAVraDaOnpBaR28/hE2xcfP4R5rmuPbWT1V2k93F+7YTmP4nau/Dog2nGNqIKe7YQJ5Rx9xp8+Pp81pGJ4rLUO3pnl3IaNb5N0Cw4oi7TTnwCuQAvkENMx08ztGtF/kBw66dUHm7YXcbDrx8ln4BglViD+7oo/ADZ0zvDGzzdxPQXPkt92U7Iy4ifFX73EU7Cd0f6kgtf7LbDqV1ijpGRMbFExsbGizWNaGtaBwAGQQaZsb2aU1FaWT9IqNe8ePCw/wAthyHmbnqt4svUQEREBERAREQEREBERAREQEREBERAREQWK2kZLG+KQBzJGljgeLXCxC+cdqsGdTzS077l9ObBx/aQOzik65ZHq1y+lVz/ALWsB7yBtbE28lNcSNGZkp3e2LcS02ePJw4oMDY7bqI4eDVSNbJBaNxcc3i3gcG6uJAtlxC1TaftGkmJZSgxM03z+scOnBn4+S0mrg3HWGYObTzB0VxlJYb0h3G9dT5BBaG893FzibniSeZKuyBkWchufhH9ypTAMHqa53dUERDAbPmdkxvO7+fRtz5Lr2xnZnTURE0v6TUa948eFh/lx6DzNz1Qc72X7PauvtJPekptRdtpHj+GM6fad8iuybN7L01BH3dLGG39p5ze883POZ/BTNl6gIiICIiAiIgIiICIiAiIgIiICIiAiIgIiICIiAqXsBBBFwRYg8QeBVSIOE7S7CV1NO5lHB9Ipy4mEgs3ogTfu3BxFgL2BzyAU1sr2SlxE+Ku3zqKdjjujpI8a/Zbl1K64iCxR0rImCOJjWMaLNa0BrQOgCvoiAiIgIiICIiAiIgIiICIiAiIgIiI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 descr="https://encrypted-tbn2.gstatic.com/images?q=tbn:ANd9GcTNVz3x5m_KnR5ofWFCI1ULgMGl8BSxb11ayumnMyObo3NUiCCaJ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47" y="-22371"/>
            <a:ext cx="2111870" cy="154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em Português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059832" y="1886803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Tradução do livro </a:t>
            </a:r>
            <a:r>
              <a:rPr lang="pt-BR" dirty="0" err="1"/>
              <a:t>Dive</a:t>
            </a:r>
            <a:r>
              <a:rPr lang="pt-BR" dirty="0"/>
              <a:t> </a:t>
            </a:r>
            <a:r>
              <a:rPr lang="pt-BR" dirty="0" err="1"/>
              <a:t>Into</a:t>
            </a:r>
            <a:r>
              <a:rPr lang="pt-BR" dirty="0"/>
              <a:t> Python. O original em inglês é bastante recomendado - muito útil para aqueles que já sabem programar e que gostam de livros que possuem uma abordagem mais prática. Pode ser comprado </a:t>
            </a:r>
            <a:r>
              <a:rPr lang="pt-BR" i="1" dirty="0">
                <a:hlinkClick r:id="rId2"/>
              </a:rPr>
              <a:t>aqui</a:t>
            </a:r>
            <a:r>
              <a:rPr lang="pt-BR" dirty="0"/>
              <a:t> e também está </a:t>
            </a:r>
            <a:r>
              <a:rPr lang="pt-BR" dirty="0">
                <a:hlinkClick r:id="rId3"/>
              </a:rPr>
              <a:t>disponível gratuitamente online</a:t>
            </a:r>
            <a:r>
              <a:rPr lang="pt-BR" dirty="0"/>
              <a:t>. Já a tradução para português possui muitos erros (inclusive na grafia da linguagem) que podem prejudicar o aprendizado de novatos em Python</a:t>
            </a:r>
          </a:p>
        </p:txBody>
      </p:sp>
      <p:pic>
        <p:nvPicPr>
          <p:cNvPr id="9218" name="Picture 2" descr="Mergulhando no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64" y="1772816"/>
            <a:ext cx="2278052" cy="306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9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em Português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059832" y="188680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Esse guia é muito útil naqueles momentos de dúvida sobre alguma característica da linguagem. Este livro é tradução do livro </a:t>
            </a:r>
            <a:r>
              <a:rPr lang="pt-BR" i="1" dirty="0">
                <a:hlinkClick r:id="rId2"/>
              </a:rPr>
              <a:t>Python - </a:t>
            </a:r>
            <a:r>
              <a:rPr lang="pt-BR" i="1" dirty="0" err="1">
                <a:hlinkClick r:id="rId2"/>
              </a:rPr>
              <a:t>Pocket</a:t>
            </a:r>
            <a:r>
              <a:rPr lang="pt-BR" i="1" dirty="0">
                <a:hlinkClick r:id="rId2"/>
              </a:rPr>
              <a:t> </a:t>
            </a:r>
            <a:r>
              <a:rPr lang="pt-BR" i="1" dirty="0" err="1">
                <a:hlinkClick r:id="rId2"/>
              </a:rPr>
              <a:t>Reference</a:t>
            </a:r>
            <a:r>
              <a:rPr lang="pt-BR" dirty="0"/>
              <a:t>. Ressalva: Essa tradução possui erros que podem prejudicar o aprendizado de novatos em Python.</a:t>
            </a:r>
          </a:p>
        </p:txBody>
      </p:sp>
      <p:pic>
        <p:nvPicPr>
          <p:cNvPr id="8194" name="Picture 2" descr="http://images.livrariasaraiva.com.br/imagemnet/imagem.aspx/?pro_id=2084272&amp;qld=90&amp;l=370&amp;a=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86803"/>
            <a:ext cx="190500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1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em Português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059832" y="18868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Excelente livro do Luiz Eduardo Borges sobre Python. Aprenda a forma </a:t>
            </a:r>
            <a:r>
              <a:rPr lang="pt-BR" dirty="0" err="1"/>
              <a:t>Pythonica</a:t>
            </a:r>
            <a:r>
              <a:rPr lang="pt-BR" dirty="0"/>
              <a:t> de programar. </a:t>
            </a:r>
            <a:r>
              <a:rPr lang="pt-BR" dirty="0">
                <a:hlinkClick r:id="rId2"/>
              </a:rPr>
              <a:t>Segunda edição</a:t>
            </a:r>
            <a:r>
              <a:rPr lang="pt-BR" dirty="0"/>
              <a:t> - revisada e ampliada.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86803"/>
            <a:ext cx="1743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2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em Português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059832" y="18868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Livro </a:t>
            </a:r>
            <a:r>
              <a:rPr lang="pt-BR" dirty="0"/>
              <a:t>escrito pelo professor Flávio Coelho destinado ao uso científico de Python. </a:t>
            </a:r>
          </a:p>
        </p:txBody>
      </p:sp>
      <p:sp>
        <p:nvSpPr>
          <p:cNvPr id="3" name="AutoShape 2" descr="https://images.skoob.com.br/X0lWQhL1o1Zi6VVpXg-1iz6VFn8=/200x/center/top/smart/filters:format%28jpeg%29/https:/skoob.s3.amazonaws.com/livros/5902/COMPUTACAO_CIENTIFICA_COM_PYTHON_1231850209B.jpg"/>
          <p:cNvSpPr>
            <a:spLocks noChangeAspect="1" noChangeArrowheads="1"/>
          </p:cNvSpPr>
          <p:nvPr/>
        </p:nvSpPr>
        <p:spPr bwMode="auto">
          <a:xfrm>
            <a:off x="155575" y="-1379538"/>
            <a:ext cx="1905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images.skoob.com.br/X0lWQhL1o1Zi6VVpXg-1iz6VFn8=/200x/center/top/smart/filters:format%28jpeg%29/https:/skoob.s3.amazonaws.com/livros/5902/COMPUTACAO_CIENTIFICA_COM_PYTHON_1231850209B.jpg"/>
          <p:cNvSpPr>
            <a:spLocks noChangeAspect="1" noChangeArrowheads="1"/>
          </p:cNvSpPr>
          <p:nvPr/>
        </p:nvSpPr>
        <p:spPr bwMode="auto">
          <a:xfrm>
            <a:off x="307975" y="-1227138"/>
            <a:ext cx="19050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64429"/>
            <a:ext cx="19050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2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pontofrio-imagens.com.br/livros/InformaticaCertificacao/AplicativosProgramas/2756040/36336324/Livro-Python-Cookbook-Brian-K-Jones-e-David-Beazley-27560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66218"/>
            <a:ext cx="2857773" cy="285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Bibliografia em Português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059832" y="188680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Neste livro, você encontrará receitas completas para mais de uma dúzia de tópicos que abordam a parte essencial da linguagem Python, bem como tarefas comuns a uma ampla variedade de áreas de aplicação.</a:t>
            </a:r>
          </a:p>
        </p:txBody>
      </p:sp>
    </p:spTree>
    <p:extLst>
      <p:ext uri="{BB962C8B-B14F-4D97-AF65-F5344CB8AC3E}">
        <p14:creationId xmlns:p14="http://schemas.microsoft.com/office/powerpoint/2010/main" val="253412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Na Internet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>
                <a:hlinkClick r:id="rId2"/>
              </a:rPr>
              <a:t>http://www.python.org.br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r>
              <a:rPr lang="pt-BR" dirty="0">
                <a:hlinkClick r:id="rId3"/>
              </a:rPr>
              <a:t>http://</a:t>
            </a:r>
            <a:r>
              <a:rPr lang="pt-BR" dirty="0" smtClean="0">
                <a:hlinkClick r:id="rId3"/>
              </a:rPr>
              <a:t>www.python.org.br/wiki/DocumentacaoPython</a:t>
            </a:r>
            <a:endParaRPr lang="pt-BR" dirty="0" smtClean="0"/>
          </a:p>
          <a:p>
            <a:r>
              <a:rPr lang="pt-BR" dirty="0">
                <a:hlinkClick r:id="rId4"/>
              </a:rPr>
              <a:t>http://</a:t>
            </a:r>
            <a:r>
              <a:rPr lang="pt-BR" dirty="0" smtClean="0">
                <a:hlinkClick r:id="rId4"/>
              </a:rPr>
              <a:t>www.codecademy.com/pt/tracks/python</a:t>
            </a:r>
            <a:endParaRPr lang="pt-BR" dirty="0" smtClean="0"/>
          </a:p>
          <a:p>
            <a:r>
              <a:rPr lang="pt-BR" dirty="0">
                <a:hlinkClick r:id="rId5"/>
              </a:rPr>
              <a:t>http://ericstk.wordpress.com/2013/08/19/video-aulas-gratuitas-de-python</a:t>
            </a:r>
            <a:r>
              <a:rPr lang="pt-BR" dirty="0" smtClean="0">
                <a:hlinkClick r:id="rId5"/>
              </a:rPr>
              <a:t>/</a:t>
            </a:r>
            <a:endParaRPr lang="pt-BR" dirty="0" smtClean="0"/>
          </a:p>
          <a:p>
            <a:r>
              <a:rPr lang="pt-BR" dirty="0">
                <a:hlinkClick r:id="rId6"/>
              </a:rPr>
              <a:t>http://</a:t>
            </a:r>
            <a:r>
              <a:rPr lang="pt-BR" dirty="0" smtClean="0">
                <a:hlinkClick r:id="rId6"/>
              </a:rPr>
              <a:t>www.python.org.br/wiki/AprendaProgramar</a:t>
            </a:r>
            <a:endParaRPr lang="pt-BR" dirty="0" smtClean="0"/>
          </a:p>
          <a:p>
            <a:r>
              <a:rPr lang="pt-BR" dirty="0">
                <a:hlinkClick r:id="rId7"/>
              </a:rPr>
              <a:t>http://</a:t>
            </a:r>
            <a:r>
              <a:rPr lang="pt-BR" dirty="0" smtClean="0">
                <a:hlinkClick r:id="rId7"/>
              </a:rPr>
              <a:t>www.pythonbrasil.com.br/moin.cgi/DocumentacaoPython?action=AttachFile&amp;do=get&amp;target=python24.pdf</a:t>
            </a:r>
            <a:endParaRPr lang="pt-BR" dirty="0" smtClean="0"/>
          </a:p>
          <a:p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www.youtube.com/user/PyCursos/playlists</a:t>
            </a:r>
            <a:endParaRPr lang="pt-BR" dirty="0" smtClean="0"/>
          </a:p>
          <a:p>
            <a:r>
              <a:rPr lang="pt-BR" dirty="0">
                <a:hlinkClick r:id="rId9"/>
              </a:rPr>
              <a:t>http://associacao.python.org.br</a:t>
            </a:r>
            <a:r>
              <a:rPr lang="pt-BR" dirty="0" smtClean="0">
                <a:hlinkClick r:id="rId9"/>
              </a:rPr>
              <a:t>/</a:t>
            </a:r>
            <a:endParaRPr lang="pt-BR" dirty="0" smtClean="0"/>
          </a:p>
          <a:p>
            <a:r>
              <a:rPr lang="pt-BR" dirty="0">
                <a:hlinkClick r:id="rId10"/>
              </a:rPr>
              <a:t>https://</a:t>
            </a:r>
            <a:r>
              <a:rPr lang="pt-BR" dirty="0" smtClean="0">
                <a:hlinkClick r:id="rId10"/>
              </a:rPr>
              <a:t>www.youtube.com/watch?v=pnAbBKoal-s</a:t>
            </a:r>
            <a:endParaRPr lang="pt-BR" dirty="0" smtClean="0"/>
          </a:p>
          <a:p>
            <a:r>
              <a:rPr lang="pt-BR" dirty="0">
                <a:hlinkClick r:id="rId11"/>
              </a:rPr>
              <a:t>https://</a:t>
            </a:r>
            <a:r>
              <a:rPr lang="pt-BR" dirty="0" smtClean="0">
                <a:hlinkClick r:id="rId11"/>
              </a:rPr>
              <a:t>www.youtube.com/watch?v=sC6mqcLSkZo</a:t>
            </a:r>
            <a:endParaRPr lang="pt-BR" dirty="0" smtClean="0"/>
          </a:p>
          <a:p>
            <a:r>
              <a:rPr lang="pt-BR" dirty="0">
                <a:hlinkClick r:id="rId12"/>
              </a:rPr>
              <a:t>https://</a:t>
            </a:r>
            <a:r>
              <a:rPr lang="pt-BR" dirty="0" smtClean="0">
                <a:hlinkClick r:id="rId12"/>
              </a:rPr>
              <a:t>wiki.python.org/moin/SimplePrograms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48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Perguntas e Discussão</a:t>
            </a:r>
          </a:p>
        </p:txBody>
      </p:sp>
      <p:sp>
        <p:nvSpPr>
          <p:cNvPr id="3" name="AutoShape 2" descr="data:image/jpeg;base64,/9j/4AAQSkZJRgABAQAAAQABAAD/2wCEAAkGBxAPEA8NDQ8PDw8PDw8PDQ8QDw8NDQ8PFBEWFhURFRQYHCggGBolHBQVITEhJSkrLi4uFx8zODMsNygtLisBCgoKDg0OGhAQGywkICQsLCwsLC8sLCwsLCwsLCwsLCwsLCwsLCwsLCwsLCwsLCwsLC0sLCwsLCwsLCwsLCwsLP/AABEIAOEA4QMBEQACEQEDEQH/xAAcAAEAAQUBAQAAAAAAAAAAAAAAAQIDBQYHBAj/xAA+EAACAQMCAwQHBgQEBwAAAAAAAQIDBBEFEiExQQZRYXEHEyIygZGhFEJSYrHBI3KS0RUzk6IWJDRDRIKy/8QAGwEBAAIDAQEAAAAAAAAAAAAAAAMEAQIFBgf/xAAuEQEAAgEDAwMDAwMFAAAAAAAAAQIDBBEhBRIxE0FRImFxMoGxBhThFUKRodH/2gAMAwEAAhEDEQA/AO4gAAAAAAAAAAAAAAAAAAAAAAAAAAAAAAACAJAAAAAAAAAQBTOoopuTSS5tvCRiZ2ZiJmdoazqnb7TrduLuFVkuDjR/i4fdlcCG2ox193Sw9I1WXmK7fnhgqvpbtk/Ytq8l3twj9CGdbX2hfr/Tmbbm0Qml6WrVv27evFd6cJmY1lZ8wxb+nc0fptEs1YekPTa2E7hUm+laLpL5vgS11GOfdSy9H1eP/bv+OWy29zCpFSpzhUi+UoSU4v4omi0T4c29LUna0bfldyZapAAAAAAAAAAAAAAAAAAAAAAAQwMD2r7U0NOp7qr3VJf5VKON8n3+C8SLLmjHHK9oen5NXfavEe8uL9ou1l3fyfrqjhS+7Qg9tNLx6y+Jzcma1/L2uj6bg00cRvPzLBEK/wAAAAB7NO1S4tpb7atUpP8AK/ZfnF8Gb1vaviUGbTYs0bZKxLpHZb0oKTjR1KKi3wVxBYh/7x6eaLuLV78W/wCXmtd0GaxNsE/t/wCOmUa0ZxU4SUoyScZJ5TT6ouRy83as1nafK4ZagAAAAAAAAAAAAAAAAAAAQBgO1/aWnp1B1JYlVkmqFPrKfj4IizZYpH3X+n6G+qybR4jzLgmpX9W5qzuK8t9SbzJ9EuiS6JHJtabTvL32DDTDSKU4iHmNUoGAMgAAAB+G2dhu2dTT5qlVbnaSa3w4t0uPvw/dFnBn7J2nw4/U+l11Ne+sbX/l3K1uIVYRq05KUJxUoSXFOL6nTiYmN4eHvSaW7ZjmF4y1AAAAAAAAAAAAAAAAAABjtd1anZ0J3FZ+zFeyus5PgorxbNL3ikbys6TTX1GWMdPdwDtJrVW+ryr1nni1COfZhHPCKOTfJN53l9A0ulx6bHGOn7/eWKNFgMH4ALNa6hD3pLPdzZJXHaVbLq8WLi0vP/itP83yN/7eyr/quHd6aFzCfuyy+7r8jScdoWsesxZOIleI1neAMmQbui+ijtO6dRadXl/CqZds2+EKnP1fk+L8/Mu6XLt9MvNdd0EWr69I59/x8uvJnQeSSAAAAAAAAAAAAAAAAAQBxj0n6+69xKhB/wAG29nwlV+9L4cF8zl6rJ3W7Y8Pc9C0cYMPrW/Vb+GhFd2OfcAD2Jl6LTRb27zGxtqlXpKoltpx8Nz4ZLOHDNuZcbqXUa4PoieVyv6LdZxudspPnhVqbl+pdjHMQ81bV1tO8tX1bRLqzko3dvVoN8t8WovylyZjbZvW9beJeSlF5WOHcaylrvvwz1lXlJbZ8X0l18mVsuKPZ2tFrbR9F3pKrt7hhlVCpKLU4NxlFqUZLmpJ5TMxMxzDW1YtG0+JfRfZXV1e2lG5XOccVF3VI8JL5o7GK/fSJfOtbp/QzWoy6JFVIAAAAAAAAAAAAAAEAY7tDqCtbWvcdadOTj/Njh9TTJbtrMrGkw+tmrjj3l8y32qpS2vM3nNSWfvPn5s5tMM2jeXt8/UKYp9Osb7Io3lOXKSz3PgzW2K0JMWvxZPflfI5iYW4tE+JezRtPldXFG1p+9WqKHkucpfCKb+Btjr3WiqHVaiuHDbJPs+j9MsoW9Gnb0lthShGEV4JYyditYrG0PnWXJbJeb28y9Rlos3dpTrQlSrQjUpyWJQnFSi14phmJ28OJekT0bRs83tim7ZtutSby6DfJx/J+nkQ3ps6el1HfPbPlo6xBEMujWNlVCpuz4Mp5I2l6DR5JtTaVwjW948AON3WPQpfZp3Vq37tSNaK7lKKi/rEv6O3Ew8n/UWL66ZPts6cXXmwAAAAAAAAAAAAAAABgO2uhVNQtKlpRrq3lOUHvcHNYi87cZWM95pevdGyfTZ5w374cE1/0ZapaZl6h3NNfft81Xjxh730ZH2zC/XU0tPLT6tOUG4zi4yXOMk4yXmma/lNE78q6V1OHuyeO58UazSsp6ajJj/TLt/ob7MV4v8AxK8p+r3QcbWEk1UcZc6jT93K4I3xYYrbuVeodTvnpGN1dFhxkgALVzQjUhKnUipQnFwnFrKlFrDRhmszE7w+Xu1Onu0vLm0ecUarjFv8DW6L/paKd+JmHp9PPqY62bP2L9Ht1eRVaq/stCXuynFurNd8YcOHizX0Jv5bW6rj0sTERvLotp6NNNgkpqrVl1lKo45+EcImjS0hzb9d1Vp4mI/Zav8A0YWFRNUZVqEuklP1kf6ZC2lpPhvi69qaz9e0x+Hn7Bdl7nTb6rGpipRqUPZrQTUG1LOGuj4mmHFOO0pOpdQx6vBWa8TE+HRi44CQAAAAAAAAAAAAAAAEAAMVrXZuzvYuN3bUq35pRxUXlJcV8zEw3rktXw1XT/RJptC6jdRVWcIcYW9SXrKSnlYk2+Lx3NmvZCWdTeY2b+kbq6QAACGByfUOzkL3tBc1KsU6FvC3nVT5VKvq47YPwxxfl4lft7sjsRqPR0kbeZdEVXHBcMciw5EzvzJ64MHrgKo18A+730aiksgXAAAAAAAAAEASAAAAAACAJAAAAACALdxWjCMqk2oxgnKUnwSilltiZ2ZrWbTtDQezF/Gurm9X/k3VWa73CGKcP9sERYp33n5XddjnHNcc+0f5Zr7SSqJ9pAfaAJVwBldHrbt8e7a/1AyYAAAAAAAAAAAAAAAAAAAAAACALVzcQpxlUqSjCEE5SlJqMYpdW2YmduW1aWvaIrG7jXpA7eu73Wlo3G2TaqTy81+PLwh+pQz5+76avWdM6V6Mxly+faPhe7A3ubV088adSefKT3L9SfS23rs5nXMcxn7p92y/aSy4h9pAlXAFauAM/wBmOKqT6ezFfVv9gM6AAAAAAAAAAAAAAAAAAAAABAGI7Rdobewp+tuJ8/cpxw6k33JfuR5MkUjla0ujy6m21I/f2hxHtf2yuNRk4ybp26fsUIvhwfvTfVnPyZpvP2ew0XT8Wmjjm3y1vJCv+zK9m9U+zVsyb9XNbanh3S+H7k+HJ2Wc3qmj/uMW0eY5b79p6p8Oj6HTeJtXZ6NPu6O5qvuecbcPb5/sGGXqaXGpHfa1E3+Co8fKSQFxaDU259ZHd3NPHzA2bRrdUqUYJpte+11k+YHvAAAAAAAAAAAAAAAAAAAABDDDVu2na+np8NkMVLmpFulT47Yr8c8cl+pBlzRSPu6nTum31dt54rHmXDNX1OrdVZVq03UnJ8ZP9EuiXRHOtabTvL2WLFTDXspHEPCYbgADMaHqtWMoUIxlVUpKMIRTlUy+ke/yLOHNaJ7fLi9S6diyVnLHEw2+606vBuNSnKEljKbXDKzzTOg8lMbPRpl9Vp5Wfd8eOAw2TTNcU8JsDZtLgm5zy+KisfdXN58/7AZIAAAAAAAABAEgAAAAAAAAAGH7U63CwtqlzPjJYjShnDnUbwl+/kmR5b9ld1vRaWdTmikfv+Hz7q+oVK9SdarJyqVZNybfLwXclyRypmbTvL3tMVcOOMdI4Y0MbgNwDIaHotxfVVQtabnLnKXKFOP4pS6G9Mc2naFbU6vHp6915dw7GdiLfTY73itcte3XlFJxzzjBfdX1Z0ceGtHkdb1DJqZ54j4XL5wqVJSaT6LyXAlc9jbjQqVTLg9kvDl8gI03QnRmnJJx/Em2s+PcBsVWq6KjOPJNKS6OLAytCqpxUovKYFwAAAAAAACAJAAAAAAAAAAON+lzWHVuo2kX7FvBOS6OrP8AtHHzOfqr722+Hr+g6eKYpyz5n+HOq0ssrQ7N55UGWhkDM9lOzlbUq6oUvZhHEq9V8VThnn4yeHheBJjxzeVPW6yump3T59nf9A0OhY0Y29tDbFcZS5znLrKT6s6VaRWNoeMz6i+e/fed2QrL2ZY57XjzwbIXO5X+HxYFynqS7wPRHWZLlIC5/jOU1N5TTQGS0PUNuE37L5+AGyp5AkAAAAAAACAJAAAAAAAAplLHF8lzHsbc7Q+adav3cXFxcP8A7tWc1/Ln2fokce9t7bvoemx+lirj+IYpsNpncyBAY9nf/RdpCttPoyxipcpV6j6vcvZXwjg6WCnbR4zqmecuon7cNvJnOQwOfa1pMVXqrD4zbjhv73H9wMdPRHzTcfN8QKIaU84cpfMDMWNlTgmnHduWJOT3PHcBkqV1SgsKMVjwA2DSqm6lGT65x5Z4AewAAAAAAAAAAAAAAABAGN7R3HqrS5q8tlCo157Wa3nasym0te7LWPu+aM4XHgkvI5O2/h9BtaK8zK2nnk0ZmJRRes+JDDZXQpb5wprnOcYLzk0v3MxG8w0yW7aTP2l9SWVFU6dOmuUIQgl4Ril+x1o8PA5Ld1pn5lfMtEMDU9Wrr10p972p+XADxuqgLUqkUBErnPCHF9X0XxAzGldn6VWEK1WVSTecxUtsMptY4cegGy04KKUYpJJYSXBJAVAAAAABAEgAAAAAAAAIYGM7S6bK7ta9rTmqcqsHBTknKMc96RpavdEwm0+X0skX+HEdW9D+rZbhUta8VyUasqUv6ZRx9SOuGKr+XqNss/U1e+7B6tb5c7GvhfepJVl8NjYmhXU/EsLL7RCSpyjVjNvChKnJTb7kms5NJxx8LNdZkr4s6b2D9Hmo1atC6vIwtqFOpCptqZ+0T2tNJQXu/FryFcEbxLTL1a00mnl3ZFpxEgWrqTUJtc1GTXngDTqkd649QMfV02WeFSSXdkC2tPX35yl8cL6AVzqqGIx4Abp2d/6em+/e/wDewMmAAAAAAAAAAAAAAAAAGBGQLVzcQpRc6s4wjFZcpNRSXmzEzs2pS152rG7TL70o6bSk4RlVrYeHKnTez4N4yQTqKQ6lOj6i0bztD2aN29028nGnGrsqv3I1oOm2+6Mnwz8TauatkOfpuowxvMcfZtZM56UBIESWeAGoVKeyU4fhlJLyTAsTYHiu621NvklkDEUZynLd06eQHUNKpbKNKHdCOfPGWB6wAAAAAAAAAAAAAAAACGBqXbntjHT4qnTUalzNZjBvEacfxy/ZdSDPm7HV6Z0ydXPdadqw4t2h7QXN5L/mK05/ly1Tj4KHJfqULXtbzL1VNNi08duOu3392GMNgyOz+iLtTO5pzsbmTnVoJSpTk8znS5YbfNp9fEu4MkzG0vL9W0kY7epTxLpBZcZIEAanf/5tX+eX6geKowMNq1TlD8Ty/JATY0+MV3tL6gdQhHCS7kkBUAAAAAAAAAgABIAAAAAQwPm7tjqUq99d1JNv+NKEfCMPZS+hy8kTa8y91o5jFp61j4YJvJpsn7t+UBiZDLDbvRPOS1a328nCup/y+rb/AFUSbB+tzuq7f207/b+X0CjoPIpAgDUb5/xan88v1A8NZgYG5luqvuWEgMnpcM1Ka75w/wDpAdIAgCQAAAAAAAKcgMgMgMgMgRkCcgRkD5z9IOmStNQuYSTUak3WovpKE+PDyeUUr0+rd6fS6nvxR/212nNSylzXTq14EVqr2HPEz2yEa2Bj8Ouehvs1Onv1KvFwc4+rtoy4N03hyqY6J8EvIuYMe31PN9W1cXn0qe3l1LcWnEMgROoopyfJLLA0+7nmc5filJ/NgeCvUAw8F7TfewM3ocM16SX44v4LiBvuQJyAyAyAyAyBOQIyBOQLe4CNwEbwG8BvAjeBDqAR6wDX+2XZe31SiqVbMKkMujXik5021xXjF9V4Gtq7psWa2OeHGNV9Feq0ZP1MadzHPszpVI05fGM2sEc412NZE+Xv0X0WanV43VWhax/M/tFX+mLS+pr6ET5Sx1W9OIdA0L0cWFs4zqqV3UXWsl6vPf6tcPnk2rhpCDN1PPk432/DdVVS4Imc6Z3T64B60DwazdYhtX3ufkgNUvKz7wGl2jqRrVp+5Tpzx+apjgvhzAxNNcQNl7Lw/jJ90ZP9v3A2/cA3ATuAlSAncAyBOQGQGQLIENgUuQFO4ClzAplUAtusBblcgWKl9jv+QHmnquOkvkBb/wAYXdL5AVLVM9JfIC7HUM9H8gLsbpvvAuRrsDH6lJyeeiXADAVYynLbFZbaXzYGy1oRoWsqS/A4rvlN83+oGpU6LzyA2HQ5qlJyqcPYaXVviuAGco6hGXevPAHrjMCpSAncBO4CdwEqQE7gGQKcAQ0BDQFLiBS4AUuAEOmBQ6SApdFdwFDoLuQFLoLuQFLpICNiApaQFmvP2Wk0n0b5AeJapCPszwpeaafxArjq0IrEdq8uAGP1i+3wTgt0ov3Y82nz4fIDEU7+S50qn9DA9C1bvp1f9Of9gL9LV+ihU/05/wBgNn0+4/hxT544/wBgPYqoFSqAVqYFSkBKkBVuAnIFzAEbQG0CNoEbQG0CNoFLgBDgBDpgQ6YFPqgIdECh2wFupYxlzWQMfcdm7efvU15rMX9APP8A8IW/R1V5VJAXrbszRpvMd7f5pOQHtjpUUBcjp67gLkbNdyAqVsBUqAFSogT6oCr1YEqIE7AJ2gXsAMAMARgBgBgBgCNoDaA2gRtAbQI2ATtAjaA2ANgE7AG0BtAnaA2gTtAbQG0BtAbQJ2gMAVYAYAAAIwBOAIwAwAwAwAwAwAAYAYAYAYAYAYAYAnADADAABgBgBgCcAMAAIAAAAAAAAAEAAAAAAAAAAAAACQIAASgAAAA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data:image/jpeg;base64,/9j/4AAQSkZJRgABAQAAAQABAAD/2wCEAAkGBxAPEA8NDQ8PDw8PDw8PDQ8QDw8NDQ8PFBEWFhURFRQYHCggGBolHBQVITEhJSkrLi4uFx8zODMsNygtLisBCgoKDg0OGhAQGywkICQsLCwsLC8sLCwsLCwsLCwsLCwsLCwsLCwsLCwsLCwsLCwsLC0sLCwsLCwsLCwsLCwsLP/AABEIAOEA4QMBEQACEQEDEQH/xAAcAAEAAQUBAQAAAAAAAAAAAAAAAQIDBQYHBAj/xAA+EAACAQMCAwQHBgQEBwAAAAAAAQIDBBEFEiExQQZRYXEHEyIygZGhFEJSYrHBI3KS0RUzk6IWJDRDRIKy/8QAGwEBAAIDAQEAAAAAAAAAAAAAAAMEAQIFBgf/xAAuEQEAAgEDAwMDAwMFAAAAAAAAAQIDBBEhBRIxE0FRImFxMoGxBhThFUKRodH/2gAMAwEAAhEDEQA/AO4gAAAAAAAAAAAAAAAAAAAAAAAAAAAAAAACAJAAAAAAAAAQBTOoopuTSS5tvCRiZ2ZiJmdoazqnb7TrduLuFVkuDjR/i4fdlcCG2ox193Sw9I1WXmK7fnhgqvpbtk/Ytq8l3twj9CGdbX2hfr/Tmbbm0Qml6WrVv27evFd6cJmY1lZ8wxb+nc0fptEs1YekPTa2E7hUm+laLpL5vgS11GOfdSy9H1eP/bv+OWy29zCpFSpzhUi+UoSU4v4omi0T4c29LUna0bfldyZapAAAAAAAAAAAAAAAAAAAAAAAQwMD2r7U0NOp7qr3VJf5VKON8n3+C8SLLmjHHK9oen5NXfavEe8uL9ou1l3fyfrqjhS+7Qg9tNLx6y+Jzcma1/L2uj6bg00cRvPzLBEK/wAAAAB7NO1S4tpb7atUpP8AK/ZfnF8Gb1vaviUGbTYs0bZKxLpHZb0oKTjR1KKi3wVxBYh/7x6eaLuLV78W/wCXmtd0GaxNsE/t/wCOmUa0ZxU4SUoyScZJ5TT6ouRy83as1nafK4ZagAAAAAAAAAAAAAAAAAAAQBgO1/aWnp1B1JYlVkmqFPrKfj4IizZYpH3X+n6G+qybR4jzLgmpX9W5qzuK8t9SbzJ9EuiS6JHJtabTvL32DDTDSKU4iHmNUoGAMgAAAB+G2dhu2dTT5qlVbnaSa3w4t0uPvw/dFnBn7J2nw4/U+l11Ne+sbX/l3K1uIVYRq05KUJxUoSXFOL6nTiYmN4eHvSaW7ZjmF4y1AAAAAAAAAAAAAAAAAABjtd1anZ0J3FZ+zFeyus5PgorxbNL3ikbys6TTX1GWMdPdwDtJrVW+ryr1nni1COfZhHPCKOTfJN53l9A0ulx6bHGOn7/eWKNFgMH4ALNa6hD3pLPdzZJXHaVbLq8WLi0vP/itP83yN/7eyr/quHd6aFzCfuyy+7r8jScdoWsesxZOIleI1neAMmQbui+ijtO6dRadXl/CqZds2+EKnP1fk+L8/Mu6XLt9MvNdd0EWr69I59/x8uvJnQeSSAAAAAAAAAAAAAAAAAQBxj0n6+69xKhB/wAG29nwlV+9L4cF8zl6rJ3W7Y8Pc9C0cYMPrW/Vb+GhFd2OfcAD2Jl6LTRb27zGxtqlXpKoltpx8Nz4ZLOHDNuZcbqXUa4PoieVyv6LdZxudspPnhVqbl+pdjHMQ81bV1tO8tX1bRLqzko3dvVoN8t8WovylyZjbZvW9beJeSlF5WOHcaylrvvwz1lXlJbZ8X0l18mVsuKPZ2tFrbR9F3pKrt7hhlVCpKLU4NxlFqUZLmpJ5TMxMxzDW1YtG0+JfRfZXV1e2lG5XOccVF3VI8JL5o7GK/fSJfOtbp/QzWoy6JFVIAAAAAAAAAAAAAAEAY7tDqCtbWvcdadOTj/Njh9TTJbtrMrGkw+tmrjj3l8y32qpS2vM3nNSWfvPn5s5tMM2jeXt8/UKYp9Osb7Io3lOXKSz3PgzW2K0JMWvxZPflfI5iYW4tE+JezRtPldXFG1p+9WqKHkucpfCKb+Btjr3WiqHVaiuHDbJPs+j9MsoW9Gnb0lthShGEV4JYyditYrG0PnWXJbJeb28y9Rlos3dpTrQlSrQjUpyWJQnFSi14phmJ28OJekT0bRs83tim7ZtutSby6DfJx/J+nkQ3ps6el1HfPbPlo6xBEMujWNlVCpuz4Mp5I2l6DR5JtTaVwjW948AON3WPQpfZp3Vq37tSNaK7lKKi/rEv6O3Ew8n/UWL66ZPts6cXXmwAAAAAAAAAAAAAAABgO2uhVNQtKlpRrq3lOUHvcHNYi87cZWM95pevdGyfTZ5w374cE1/0ZapaZl6h3NNfft81Xjxh730ZH2zC/XU0tPLT6tOUG4zi4yXOMk4yXmma/lNE78q6V1OHuyeO58UazSsp6ajJj/TLt/ob7MV4v8AxK8p+r3QcbWEk1UcZc6jT93K4I3xYYrbuVeodTvnpGN1dFhxkgALVzQjUhKnUipQnFwnFrKlFrDRhmszE7w+Xu1Onu0vLm0ecUarjFv8DW6L/paKd+JmHp9PPqY62bP2L9Ht1eRVaq/stCXuynFurNd8YcOHizX0Jv5bW6rj0sTERvLotp6NNNgkpqrVl1lKo45+EcImjS0hzb9d1Vp4mI/Zav8A0YWFRNUZVqEuklP1kf6ZC2lpPhvi69qaz9e0x+Hn7Bdl7nTb6rGpipRqUPZrQTUG1LOGuj4mmHFOO0pOpdQx6vBWa8TE+HRi44CQAAAAAAAAAAAAAAAEAAMVrXZuzvYuN3bUq35pRxUXlJcV8zEw3rktXw1XT/RJptC6jdRVWcIcYW9SXrKSnlYk2+Lx3NmvZCWdTeY2b+kbq6QAACGByfUOzkL3tBc1KsU6FvC3nVT5VKvq47YPwxxfl4lft7sjsRqPR0kbeZdEVXHBcMciw5EzvzJ64MHrgKo18A+730aiksgXAAAAAAAAAEASAAAAAACAJAAAAACALdxWjCMqk2oxgnKUnwSilltiZ2ZrWbTtDQezF/Gurm9X/k3VWa73CGKcP9sERYp33n5XddjnHNcc+0f5Zr7SSqJ9pAfaAJVwBldHrbt8e7a/1AyYAAAAAAAAAAAAAAAAAAAAAACALVzcQpxlUqSjCEE5SlJqMYpdW2YmduW1aWvaIrG7jXpA7eu73Wlo3G2TaqTy81+PLwh+pQz5+76avWdM6V6Mxly+faPhe7A3ubV088adSefKT3L9SfS23rs5nXMcxn7p92y/aSy4h9pAlXAFauAM/wBmOKqT6ezFfVv9gM6AAAAAAAAAAAAAAAAAAAAABAGI7Rdobewp+tuJ8/cpxw6k33JfuR5MkUjla0ujy6m21I/f2hxHtf2yuNRk4ybp26fsUIvhwfvTfVnPyZpvP2ew0XT8Wmjjm3y1vJCv+zK9m9U+zVsyb9XNbanh3S+H7k+HJ2Wc3qmj/uMW0eY5b79p6p8Oj6HTeJtXZ6NPu6O5qvuecbcPb5/sGGXqaXGpHfa1E3+Co8fKSQFxaDU259ZHd3NPHzA2bRrdUqUYJpte+11k+YHvAAAAAAAAAAAAAAAAAAAABDDDVu2na+np8NkMVLmpFulT47Yr8c8cl+pBlzRSPu6nTum31dt54rHmXDNX1OrdVZVq03UnJ8ZP9EuiXRHOtabTvL2WLFTDXspHEPCYbgADMaHqtWMoUIxlVUpKMIRTlUy+ke/yLOHNaJ7fLi9S6diyVnLHEw2+606vBuNSnKEljKbXDKzzTOg8lMbPRpl9Vp5Wfd8eOAw2TTNcU8JsDZtLgm5zy+KisfdXN58/7AZIAAAAAAAABAEgAAAAAAAAAGH7U63CwtqlzPjJYjShnDnUbwl+/kmR5b9ld1vRaWdTmikfv+Hz7q+oVK9SdarJyqVZNybfLwXclyRypmbTvL3tMVcOOMdI4Y0MbgNwDIaHotxfVVQtabnLnKXKFOP4pS6G9Mc2naFbU6vHp6915dw7GdiLfTY73itcte3XlFJxzzjBfdX1Z0ceGtHkdb1DJqZ54j4XL5wqVJSaT6LyXAlc9jbjQqVTLg9kvDl8gI03QnRmnJJx/Em2s+PcBsVWq6KjOPJNKS6OLAytCqpxUovKYFwAAAAAAACAJAAAAAAAAAAON+lzWHVuo2kX7FvBOS6OrP8AtHHzOfqr722+Hr+g6eKYpyz5n+HOq0ssrQ7N55UGWhkDM9lOzlbUq6oUvZhHEq9V8VThnn4yeHheBJjxzeVPW6yump3T59nf9A0OhY0Y29tDbFcZS5znLrKT6s6VaRWNoeMz6i+e/fed2QrL2ZY57XjzwbIXO5X+HxYFynqS7wPRHWZLlIC5/jOU1N5TTQGS0PUNuE37L5+AGyp5AkAAAAAAACAJAAAAAAAAplLHF8lzHsbc7Q+adav3cXFxcP8A7tWc1/Ln2fokce9t7bvoemx+lirj+IYpsNpncyBAY9nf/RdpCttPoyxipcpV6j6vcvZXwjg6WCnbR4zqmecuon7cNvJnOQwOfa1pMVXqrD4zbjhv73H9wMdPRHzTcfN8QKIaU84cpfMDMWNlTgmnHduWJOT3PHcBkqV1SgsKMVjwA2DSqm6lGT65x5Z4AewAAAAAAAAAAAAAAABAGN7R3HqrS5q8tlCo157Wa3nasym0te7LWPu+aM4XHgkvI5O2/h9BtaK8zK2nnk0ZmJRRes+JDDZXQpb5wprnOcYLzk0v3MxG8w0yW7aTP2l9SWVFU6dOmuUIQgl4Ril+x1o8PA5Ld1pn5lfMtEMDU9Wrr10p972p+XADxuqgLUqkUBErnPCHF9X0XxAzGldn6VWEK1WVSTecxUtsMptY4cegGy04KKUYpJJYSXBJAVAAAAABAEgAAAAAAAAIYGM7S6bK7ta9rTmqcqsHBTknKMc96RpavdEwm0+X0skX+HEdW9D+rZbhUta8VyUasqUv6ZRx9SOuGKr+XqNss/U1e+7B6tb5c7GvhfepJVl8NjYmhXU/EsLL7RCSpyjVjNvChKnJTb7kms5NJxx8LNdZkr4s6b2D9Hmo1atC6vIwtqFOpCptqZ+0T2tNJQXu/FryFcEbxLTL1a00mnl3ZFpxEgWrqTUJtc1GTXngDTqkd649QMfV02WeFSSXdkC2tPX35yl8cL6AVzqqGIx4Abp2d/6em+/e/wDewMmAAAAAAAAAAAAAAAAAGBGQLVzcQpRc6s4wjFZcpNRSXmzEzs2pS152rG7TL70o6bSk4RlVrYeHKnTez4N4yQTqKQ6lOj6i0bztD2aN29028nGnGrsqv3I1oOm2+6Mnwz8TauatkOfpuowxvMcfZtZM56UBIESWeAGoVKeyU4fhlJLyTAsTYHiu621NvklkDEUZynLd06eQHUNKpbKNKHdCOfPGWB6wAAAAAAAAAAAAAAAACGBqXbntjHT4qnTUalzNZjBvEacfxy/ZdSDPm7HV6Z0ydXPdadqw4t2h7QXN5L/mK05/ly1Tj4KHJfqULXtbzL1VNNi08duOu3392GMNgyOz+iLtTO5pzsbmTnVoJSpTk8znS5YbfNp9fEu4MkzG0vL9W0kY7epTxLpBZcZIEAanf/5tX+eX6geKowMNq1TlD8Ty/JATY0+MV3tL6gdQhHCS7kkBUAAAAAAAAAgABIAAAAAQwPm7tjqUq99d1JNv+NKEfCMPZS+hy8kTa8y91o5jFp61j4YJvJpsn7t+UBiZDLDbvRPOS1a328nCup/y+rb/AFUSbB+tzuq7f207/b+X0CjoPIpAgDUb5/xan88v1A8NZgYG5luqvuWEgMnpcM1Ka75w/wDpAdIAgCQAAAAAAAKcgMgMgMgMgRkCcgRkD5z9IOmStNQuYSTUak3WovpKE+PDyeUUr0+rd6fS6nvxR/212nNSylzXTq14EVqr2HPEz2yEa2Bj8Ouehvs1Onv1KvFwc4+rtoy4N03hyqY6J8EvIuYMe31PN9W1cXn0qe3l1LcWnEMgROoopyfJLLA0+7nmc5filJ/NgeCvUAw8F7TfewM3ocM16SX44v4LiBvuQJyAyAyAyAyBOQIyBOQLe4CNwEbwG8BvAjeBDqAR6wDX+2XZe31SiqVbMKkMujXik5021xXjF9V4Gtq7psWa2OeHGNV9Feq0ZP1MadzHPszpVI05fGM2sEc412NZE+Xv0X0WanV43VWhax/M/tFX+mLS+pr6ET5Sx1W9OIdA0L0cWFs4zqqV3UXWsl6vPf6tcPnk2rhpCDN1PPk432/DdVVS4Imc6Z3T64B60DwazdYhtX3ufkgNUvKz7wGl2jqRrVp+5Tpzx+apjgvhzAxNNcQNl7Lw/jJ90ZP9v3A2/cA3ATuAlSAncAyBOQGQGQLIENgUuQFO4ClzAplUAtusBblcgWKl9jv+QHmnquOkvkBb/wAYXdL5AVLVM9JfIC7HUM9H8gLsbpvvAuRrsDH6lJyeeiXADAVYynLbFZbaXzYGy1oRoWsqS/A4rvlN83+oGpU6LzyA2HQ5qlJyqcPYaXVviuAGco6hGXevPAHrjMCpSAncBO4CdwEqQE7gGQKcAQ0BDQFLiBS4AUuAEOmBQ6SApdFdwFDoLuQFLoLuQFLpICNiApaQFmvP2Wk0n0b5AeJapCPszwpeaafxArjq0IrEdq8uAGP1i+3wTgt0ov3Y82nz4fIDEU7+S50qn9DA9C1bvp1f9Of9gL9LV+ihU/05/wBgNn0+4/hxT544/wBgPYqoFSqAVqYFSkBKkBVuAnIFzAEbQG0CNoEbQG0CNoFLgBDgBDpgQ6YFPqgIdECh2wFupYxlzWQMfcdm7efvU15rMX9APP8A8IW/R1V5VJAXrbszRpvMd7f5pOQHtjpUUBcjp67gLkbNdyAqVsBUqAFSogT6oCr1YEqIE7AJ2gXsAMAMARgBgBgBgCNoDaA2gRtAbQI2ATtAjaA2ANgE7AG0BtAnaA2gTtAbQG0BtAbQJ2gMAVYAYAAAIwBOAIwAwAwAwAwAwAAYAYAYAYAYAYAYAnADADAABgBgBgCcAMAAIAAAAAAAAAEAAAAAAAAAAAAACQIAASgAAAA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7" descr="data:image/jpeg;base64,/9j/4AAQSkZJRgABAQAAAQABAAD/2wCEAAkGBxIREhUUExQWFRUUGBgbGBgXFxcYGhkdGBcWFhgZHBccHCghGBslHhceIjEhJSkrLi4uGCAzODMsNygtLisBCgoKDg0OGxAQGzQmICUsLC8tLzQ0LDQ0LTQ0LCwsNDQsLywsLCwsLCwsLCwsLCwsLCwsLCwsNCwsLCwsLCwsLP/AABEIAL0BCwMBEQACEQEDEQH/xAAbAAEAAwADAQAAAAAAAAAAAAAABAUGAgMHAf/EAEQQAAEDAgQDBgMFBgQDCQAAAAEAAgMEEQUSITEGQVETImFxgZEyobEUQlJiwQcjcoLR8BYzQ5KDouEVJCVjc7LC0vH/xAAaAQEAAwEBAQAAAAAAAAAAAAAAAwQFAgEG/8QAMxEAAgICAQMCAwYGAgMAAAAAAAECAwQRIRIxQQUTMlFhFCJxgaGxIzNCUpHwweEVYtH/2gAMAwEAAhEDEQA/APcUAQBAEAQBAEAQBAEAQBAEAQBAQq6uyHKNXfRTVVdXL7FPKyva4Xch9u47uPvZT9CXgyZX2ye3JnJk726g3HQ6rlwi+GTVZNsOd7RY0tQJG3HqOh6KvODg9M2KrVZHqR3LgkCAIAgCAIAgCAIAgCAIAgCAIAgCAIAgCAIAgCAIAgCAIAgCAFAZWmqw573OOpJWrOtqKSPn7ZdU3JnL7QF50EOj4K3KntbOk2iNRYi5k7ANnuAcOVjz9F3dUnW990WcaxwmueDZLINsIAgCAIAgCAIAgCAIAgCAIAgCAIAgCAIAgCAIAgCAIAgCAjVVY2PTc9P6qSFTmV78mNXfuUdfjrhe1hvt/wBVerxI+TOlm2y7cGbdPaQNYCczc1tz4/VXU9L7xX1tbZ2NrR1XvSjzpOuWuCaSPVEiUeeonjYw/eFz9fldcWT6Ytk1dfVJRPRsYqJo2AwRdq8kCxcGgDW5JJ8PmsapQcvvvS+hsWOaX3FyUNRxBXQjPLRjINy14Nvr9FahTjzfTGT3+BXlbdBbcVr8S7wPF2VUedgIsbOadwf1CgyKJUT6WS0XK2PUixUBMEAQBAEAQBAEAQBAEAQBAEAQBAEBxlkDQXHQNBJPgNSvUth8GWZxPUVFzR0pljH+o9wYDbewJ1Vt0VV8WS5+hVV1k+a48fUsuHMc+1NeHMMb4zZzb368/Q+y4yaFU1p7TW0d0XOxPa009FyqxOV2PVE8cJdTsEjwR3T05kC4ufC6lpVbmlZ2I7XNRfR3M3FhOJ1AvNOIQfujV3qGWA9yrryceviuvf1ZVVF0/jn/AIImMcO1FNGZm1bnZbXBLmk68jm1PgVLj5nuzUJQXP0I7sb24Oam+PqWvBGNyTiRkpzGOxznob6E9dLqH1Ciuua6PPgkwrpzi+vx5I8GIdqJZSfvH0FtPkpfb6emJm3Sc59XzMdXY1mfduwPurG9Eka+CXBVatk3sMunQ2/ULructeCNDQVL5C2Jue9yBmaDbe1iRe3go5zUOZdiWuHXwu5DlEokMTwWOaSHA7iyRl1LaPZR6eGeicEYM2OMTHVzh3R+Ef8A2KoZdrb6PCLmLWtdfksuKcVFNA5wc1r3d1ma9rnyBOgvyUWNU7LEtbXn/WS5FqrhvevkUWHcOS1cbZKmqkIfqGMcMtuXeI19grNmX7c2qopfuQwxuuKdkm/2NHR09PRRhjS2NpP3nauPMkk3JVN+5dJy5bLK6Kkl2RMiqo3fC9rvJwK5dco90dKcX2Z3Lg6CAIAgCAIAgCAIAgCAIAgCAIAgCA+AIChn4XjBe+ne6nlfu9pLhqbnuE216ixViOTLhS5S8MgdEeXHhvyi6pIixjWueXuaAC4gAuI3JA0F1BJ7eyZLS0dq8PQgPPuNaGsfN8L5YjqzJYBuwINzYO/Meq18HIphW0+JfP5mZl02zmmuV8jQwshgoniEBtmHMA4OcHOGuZwJu7XdUkpyuTn5Zak4xqfT4RhMOqwJCw/DILFaj5MqS42ZmupXRPcw8jp4jkVwTxaa2a7gjhQ1EbpHyuY03DGsIvfm4g3sPDmq12Q63pIsVURsW2duF0c0NU0XztbIA1+1xe23JTyfVU2/kV46jalH5l3x1hYDmVTRtZknkT3Xeh09QqmHbp9DLeXXtdSJ3CFXoY+W7f1C7zq+00Q4Vmm4Mv6mljkFpGNeOjmhw9is9NrsaLSfc7GMAAAAAGgA0A9F4elHjXC0VVJ2kkkwNrBrXNDR5AtKs05dlUdQILcaFj3IqZ/2fR/6dRK0/mDHD5Bp+asR9TuXfTIH6fV42ijlqqzD5ezMua1iNS5hB/KdWnTZaFUasuHVKGinY7MaelLZv8BxP7TC2S1ibhw6EaG3gsXIp9qxw2atFnuQUixUBKZ7EOKRBI5slPOGNNu1yXYfG45KzDHjNcTW/kQTucXzF6+Zb4diEdQzPE4Obt4g9CORUVtM6pdM0d12xsW4slKMkCAIAgCAIAgCAIAgCAIAgIeJYpDTi8rw2+w5nyG5UtVFlr1BbI7LYVrcmZx/7Q6TNYB5HXufq5XF6dPt1Lf4lV50f7Xov8JxmGpBMbrkbtOjh6dPFVb8ayl/fRYqvhavussFATETFKBtRE6J97OG4NiOYI8iu4TcJKUe6OZwU4uL7Gc/wqylhlc2SR5c2xzEBtswPwtAF9N/NXY5c7rY9ZTnjQqql0mYxDC2Ns65uNdOX9VfXPJnKb7HXiFK2ojbKPiZo7yXjPYvpejhhjHueA15bsBYkaDy8EaWuTrq1yi5qa1zJWmPLdmve26Bc+31Q6X5OapOMupFk/iYSRujqITleCCWa7i17H+qqvCcX1QZeWWmtTRQYFiXZO0N8p8rgHpyuFblHrh0sp76JdUT02CUPaHDZwBHqsOUeltM24y6kmfXvDQSTYAXJPIBeHpgMQ44lfIRTBpaTlZpmc83sCNea2YYFUK+u1mVPNslZ01o7XDGZeWQH80bfmLkKJW4Ue0WyV15cu8tHXS8DVEjs1RM1t98l3vP87rAexXU/U9LVcdHMfT+dzls3GH0TII2xxizWjT9STzJ6rLlJye33NGMVFaRSYxiNU+Q09PE+N2n797CY7WubOGgOwvqb305qxVGqMVZN7/9SCyVkm4RWvqdB4brHNyvxB5BGoEY9RfNey6+1QT2q0c/Z5Nac2W3D+Bso2FrHOcXG7nOtqbW2GgChvvndLqkS1UxqjqJaKElCAIAgCAIAgCArKzH6aI2fK245DvH2F1ZrxLrFuMSCeTVDhyOiLiqjcbCUD+IOb8yF3LAyF/T+xysyl/1FvFK1wDmkOB2INx7qo4uL0ywmmto5rw9CAyT+DjLUulqJe1juSGEEHfRrrGxaOg35q682XtKuK0VVir3HOT2aX7DFkydmzLa2XKLeyp78lrR5nhWIsoawmRkkbe+0MynMbkZbD7w05XW1dq/GioyXGt7/Ayat03tyi+d60entqWF2TMM1r5bjNby3WN0S11a4NTqW9b5ENQ15IablpII5ixsuTo6cUI7JwP3gQuoycWmjmUVJNM8+bXtzFj9HDrz8ltV2xsW4mJZRKt8nbABG78rtCu5LaIt7OEVCKZ8spddpFmD8I3d/RRLbfPY7cupJLuVsEcczi55eCfwu9tCFRnmT6n09jUhiQUUn3JkuHMjF21DgehaHfQhdRzpLujyWHF9mfHYVK2NtS9rXMO5aTcd7KC5thz81ZqyoWPXkrW404R34NpwviHaNLPwgW8tlVzKlFqS8k+FY2nF+Cs4uxitikywxP7MDV4jEgdfcW1IA8l1iRxmn7r5OsmV6f8ADXBM4Upe0YJ5qaKOUk5C2PI7LYakHVpOqhyHBSca29EtCk4qU0tmkVYnCAIAgCAIAgCAIAgCAIAgMfx7i74w2FhtnBLyN7bAX8dbrW9Mx4zbsl47Gb6hdKKUF57kPhvgyOWNstQXHOLtja7K1o5XI1J9bLjJ9Qsc2oPSR1j4VainLlllWcCUzh+7MkTuRDi4erXXuPZQwz74ve9k08OqS7aMvQ4pLhk7o5LWv3m3sHDk9t9v7C0pqrNqUu0v9/QoRdmLZrujXYHxhFVSiJjHAkE3u0gW62OizcjDdMepyTL9GUrZdKTO/FuKYKeTs3BxcACcoGl9hqd7a+q8owbLodSF2XCqXSy0w2ubPG2Vl8rxcXFj0VWcOiTi/BYhLqipLySVydHwtHsgM3FwVTNnE2aUkOzBhfdua977Zj5XsrLy7XD22+CusatT69ckSreWzPINiHu1HmVWLBNZi2duWTf8Q/UICnxnBWS6215EL1NrlHjW+GUoglh0Peb4/wBVdpzGuJ8lO7DUuYcMlwUAnZcymw5HS3n1VuclOOl2Zn9UqZ8rlFd9nykjoVkTi4yaZtwkpxUl5OYC5OjXStvhTv4CfaQlTY/8xEV/8tlbwfPlmb+YFv6j5haOXHdX4Gdiy1b+JvFkGsEAQFJxAyuJb9kMQAGoffMT0vYi1lPTKqP8yOyG2Nj+B6KWHi2ogeI62DJ+ZnMbEixId8j4K3HEqvTdL5XhlZ5NlLStXHzRs43hwBBuCLg+BWc1p6ZeT3ycl4ehAEBmcdwWtkeXw1Vhu2MgtA8MzTr6gq5Rk1wXTKCZVuonN7jNoqqPiupp5OyrI9uYte34gRo8exVr7JTkRcqHp/Ir/abaZdNq2vmbiCVr2hzTdrgCD1BFwVlSi4tp90aMZKS2jmvD0IAgKXG+GoapwfIXhwFu662m+ysU5VlK1BkNuPXa9yRY4bRiCNsbS4hgsC43O99SoZzc5OT8kkYqKUUSVydHCSJrviaD5gFAcIqWNhu1jWk7kNAPuF7tghVnD9JM4vkp4nuO7iwXNtNTuV3G2cVpSZxKuEuWkWEMTWNDWgNa0WAAsABsAFGdnNAEAQGPxL/Nf/EUBGQH19S5jXFvTY6hAUU8znm7iT9PZASaTutJ6rXw46qTMfMe7dfIi7rNve7JP6mnStVpfQ+XURKaQVH/AIe9v/lv+pKkp/mR/Ejt+B/gUWDz5HMd+FwPz1W1OPVBox4y6ZpnqCwTcBQGUxHixst4aJzHz5rDNo02vmymxGYW56K5HGcErLF936MqyvUm4Qf3iHTYDijm5nVnZk/cIc+38wcB7BSSyqd8VrRxHHt1zYzlHwPJI/NVVTpfBrSCR0zOcSB5WR+oNR6a4qJ4sJN7nJs2UUYa0NaLBoAA6AaBZ5eONVUNjY57zla0EuJ5AblepNvSPG9LbKBnFkU+ZlO5vbEfuu0uGvO+hCuTwp1JTn286KsMuFjcY9/GymZh+LzOLnSdiRyMndPk1lxbxOqneTiwioxhv8SFUZEnuU9Eh0OMt0zRv8Q5v6sC5VuG+8Gjv28pdpohO4Wr6l+ad7G/mLs5A6BoAA91MvUKqo6qgRfYrLHuyRusPpBDEyNpJDGgAnc25lZM5OcnJ92aMYqKUV4JC5OggCAIAgCArqvHKaI2fKwEcr3PsFPDFumtxiyGeRVHhyOuDiKlebCZl/E2+q6lh3xW3FnkcmqXaRaAqsTn1AEAQHTVus0oDI1hu93mgOpAdVT8DvIoClQEyTRnot+EeiCXyMGcuubZFWDJ7bZupaWjqe5eHpbNm/7o8fkcPe6kp/mR/Ejt+B/gVtE3urdRiSPQcLxC7Gh29hf2WJdU4SfyNei+NkUt8lq03UJYIsOGwseZGxMa927g0Bx9V7t60eaW9kteHoQBAfHC+hQECiwSmheXxwsY47kNF/Tp6LuVkpLTZyoRT2kWC4OggCAIAgCAyU+OVk88kdHHEWwmznSOOp10AG2yu+1TXGLs221vgqe5bOTUNJLjklYXxK5x7OogkjlbmzZWOMfdBNw7xtpuuLaIJdVcuPk+53XbJvpnHn9C3wrEW1EYkYHtaSRZ7S06G2xUFkOiXTvf4EsJ9cd61+JR8fV744WtYS3tHEEjewF7X8Ve9NrjO19XhFXPnKNfHko+FuEYqmPtZnvIJIDGOygW6kak+qlzM26NjhHjRFi4lUq1J8lvVcAUxH7t0kbuRzF49Q6/ysq0PUL4vvsnlhVNdtFPBh2K0hMcIzs5FrmZfQPN2nwVqWTi3LqsjyV44+RV92D4NLwuyuGf7XlsbZe8HEddhYBUcmdMmvaWi5RG2KfuPZUM4TrPtAl+0NyiTMLl7nZb7b2BtoppZsXV7fT40QrFas6+rybYKgXSuxCo5DkgMtWSuDiTqCgPjHgi4QHGp+B3kUBS04zOAU+PDqsSIcifTW2S606LYseoN/Qx6luaX1K+aqaOdz0CwDeI2dzvAICRNWWjydbD53VjFW7UQZD1WyZh9Q0brY8GPJGjp6sOA1VaVbRCy0pJ3N+E3HMH9FUsri/oW6MqyH1RbU84eLj1HRVZRcXpmvXZGyPVE7VydhAEAQBAEAQBAZ3ifiCakNxBmit/mZtAejgBceeyt41NVr1KWmVsi2ytbjHaOHDvFjah3ZyAMefhse67wB5FTZXp8ql1R5RFjZqtfTLhmlWcXjhHC1pJa0Au1JAAuep6psHNAEBXY9hDauIxuOU3Ba4C5aRztz6W8VLTbKqanEjtrVkXFlfw3w06kcT9oc8OGrMoa2/W2pv6qXIynf8AEkRUYyp7NmhVUshAEAQHwoCpq4tSgKiqproCrlpnNN26IDrknu1wIsbH10QEbAaYvzOtsr+GlFOb88GZn2cqH5ndilA/I420Ct2yUoNL5FWiSVi/EpIaZYpuk2OmQHXVYZnC9Tae0eNJ8Mif9kzN+F58nC4/qrEcqxedkEsat+CTTz1EfxRk+LNfkVahnRfxIq2YT/pZb0XELW/ES3+IFv1CkcqZrhoqSxrIvsaPh7EDNKS1pyZdXa2Jvy6qlkOCSinsv4Vc47cuNmjVUvBAEBia/jtzHvYIACxxb3n9D0y6dd+a1aPTo2QU+vv9P+zOuzpVzcen9f8Ao0lBifb03bRAFxabNvpnAPdJ6XVC6r2rHB+C5VZ7kFJGJdxnWk2DLEbgRPNjzHNaixsPW3L9TPeRlb0o/od2F8cytcWztzdRlyPb/Kdx/d0ngU2x3TIRzLa3q1Gxw/HKecdyRt/wk5XexWbbi21/FEv15FdnwsmylhBDrFpGt7WIUGmS7R5LjFNHDO9sLrsDrtLT8OxsCOh2/wCi+mwnN0r3F/n5GDlKCtfQel4FiBlp43u+JzdfMEgn5L5/JrVdsorsmbVE3OtSZZqAlCA+XQH1AEAQFNiXE9NAS1z8zm6FrRcg9OgVurCttW0uCtblV1vTfJMwjFI6mMSRnTYg7tPQhQ3Uyql0yJarY2R6ok1REgQHXLEHICvqKUhAQJqdAVlXHZARcGl7zh4rSo06fzMfOX8QuZ4S5pG/gvYySeykt+DKNpy15aeR/wDxULYdE2j6Cmz3IKRaQU6jJSZHSICTHRDogJcOHA8kBOiwmMbgH0QE2OMNFgLBAc0AQBAV1TgVLI8yPgic87ucxpJt1uF2rJpaTejh1xb20TKenZG3KxrWNHJoAHsFy233OktdjtsvD0rsWwSCqFpYw4jZw0cPJw1C7rsnW9xejidcZrUkZKu4AeDeCYEfhlbr/vb/AEWlV6pNcTWyhZ6dF/C9EB3CFftljI/9U29i1WF6pV/aQv0+z5kqh4EncR20jI28wy7ne5AA9iorPVW1qCJa/TufvM3lHSMiY2Ngs1osAsiUnJ7ZpJJLSKDibikU57OMB0ltSfhbf6nwWhh4HvLrnwv3KWVme0+mPcx3/adbVuLWGWQjcM7rR4EiwC0ZfZMfhpb/AMlKP2i/nb1/gkN4ZxHfIB/xtf79VH/5Kjt0/od/Ybvn+p8NXiVJq8TNA5m0rfcXsinhXcNJfoOnKq7Pf6nOTj2dwDWmMOPNjczj5Nufon2DGh96T4/EfbL5cRXJe8H1dc6Q9syQxOF80lmkHlZu9j0sqOY8Zpe13RbxVem/c7EvG+DoqmXtc7oy74wwN71tjqND4qGnMsqj0xJLcWuyXUyxwPAYaQOEQdd1sxc4uJttvtvyUVt07Xub2S11QrWootFESBAEB8IQEeekB2QFVWUJ6IDOyRmGYO5E/PkruHLvW/JQzq9xUl4NAyQbjzXbj4Zk9mVWKQDt2kfeb9Cq9y3FP8jVwZd4/mWNNSKuaBYRUJ6ICXHSAboCQ1oCA+oAgKbFuJqamkEcjjmIuQBfKNbF3hpyurNOJZdFyj4K9uTCppSLaCVr2tc03a4Ag9QRcFV2tPROnvk5rw9CAIAgCAIAgCAIDyjiiJzKqUO3Lsw8WnY/p6L6X0+xToSXjgwc2Dja2/JteCayF1O2NlmuYO83mTzd436rGzaJ12Nvs3wzUxLozrSXdeDRKmWggOmOlY0lzWNBO5DQCfM817saO5eAjVdfFF/mSMZ/E4BSQqnP4U2cTshD4noiM4ipD/rx+pt9VK8O9f0MjWVS/wCpEKfiymL+xZJ3391j8pLM50aPEXO408V28K2MPckuPl5OFl1yl0RZHwCjxJs7nVEjez1uL5s2mhaNMg/vxS+2mUEoR0/9/wAimu2Mm5y2jUqmWggCA+EXQECtwmOUEHmvU2ntHjSa0ypOAVDNI5WEfmBv8t1bWXv4olGWBFvhknD8ALXZ5X53dALAKG252eNIsUY8alwXTIwNgoSc5oAgCAIAgIdbhcExBliY8t2Lmgkeq6UmuzPHFPuZLjTDpYXiqjneBcNybZeQDSLWF+RutDBuTaplFaZRzKmk7Yt7RpOGK4z0zHuOZ2ocfEEjVVcuv27ZRS0vBYxrOupNvk5Y9jLKVgc4ZiSAGg6nqfQJjY8r59KPb7lVHqZKw2tbPG2Rl8rxcX0PRRWQcJOL8EkJKcVJeSi4i4ZlqZRIyoLLAANy3y9S0ggglWcfMdMXHpT2V78VWyUttHZxFLXRZPsrBI1re8SWl5O2ziL+huucd0c+9s6v97j2jhwnxMaouZIGtkGoAuL20cLEmxBUuXiRrip1vcWR42S7JOE+GjSqgXDPYHxOKiUxOjLHDNzuO6bdNCrt2H7dStT2noqVZXXY62uVs0KpFsqeIMBjq2Wd3Xt+B43b4eI8FNRfOmXVEitpjbHpkY+n4LrA/wDzI48p0kBcT5hotb3WpP1SLjrp2Z8fTpKW+o3mGUz442skkMrhe7yACddNB029FkTkpSbS0acIuMdN7JS4OggION1D46eV7BdzWkjS/rbnbdSUqLsipdt8nFrkoNx76PN8BoI6yY9vORcXHes6Qn85+gW7mTtqgvZXH08GRiwrsk/cfP1Nl/giit8DvPtJL/8AuWP9sv38Rp/Zqv7SZhPDVNTOzRx3f+J5L3DwBO3oo7b7LPiZ3XTCv4UXCiJAgCAIAgCAIAgCAIAgCAIAgOmnqmSXLHtfY2OUg2PQ22K6lCUPiWjmM4y+F7OGI0LJ43RyC7XCx/Qg8iF5GTi9o9klJaZizwjW07iaacEHqXRu9bXa72WovUITWrobM94UoPdctHOn4PqZ3h1ZNdo3a0uc4+Gc2DR5Bcz9QUY9NMek6jhNy6rZbNvDE1jQ1oAa0AADYAbBZhfOaAIDHcQcJPMpnpHBjyblhJaC78TXj4T8lfxs3249E1uJSyMTrl1wemQXVuMNGQxPPLMBEf8AmzfOyn3gN9X6ckWsxcfrwWXB3DssL3TT2DyCAwHMRcgkudsSbKDNzFdqEFqKJsXGdW5SfLNaqBcCAIAgCAIAgMxi3BNPKS6MmFx3y6tP8h0HpZW6c22rhPaK1uJXZy1yTuHMC+yNN5XyOda+Y2aLcmt2CjvyJXS20d00qpaRcqAmCAIAgCAIAgCAIAgMseM2Cr+zOjIOfJe9zcmzTlt8J091dWInT7vV+RV+0tW+30/malUi0EAQGe4wwqoqGDsJLZb5oybB/wDMNj56K1iXxpnuS3/wV8mmVsdJ6Mnw9g1f2l42up7GznSbeIDPv/TxWllZtEodOuoo4+JdGW96PRZa2Njmsc9oc7YEgE+ix41TknJLhGm7IxaTfJIUZ2EAQBAEAQBAEAQBAEAQBAEAQHy/JAfUAQBAEBV8Rdu6FzKfL2ruRdlOU7kHqp6HGM1Ka2iK5SlBxg+TNcIYZXMm/e54omA3aXhweToAACdOd9OSuZuTTZHUFz89FTFothL774Nysw0AgCAIAgMfx9iHZBgjlyPuS8N0Jbbm7lZaXp1PVJylHcfqUM63pj0xemW/CVZLNTMdK0h2oBcLFwGzrb6/pdVcpVq1+32LOO5utdfcuVXJggCA+OFwgPL+JOHZqZxeXGWNx+Mnvi+2fr5hb2FnKeq2tPxox8vEcNzT4LLhHiKbtGQO/eMcbAn4m6E78xpzXPqGLUoOxcP9zrCyLHJVvlfsb9YZrBAEAQFPW406KYsfC8QtYXOn+6LAk7eVuuvRTRrjKG1L72+3/ZFKyUZcrjXcmYZicNSzPE8PHrp5gry2mdT1NHtdsLFuLJiiJAgCAIAgKPinHvsjBlbme+9gb2FtybanyVzDxVe3t6S7lXJyHUlpbbKSCqxiQB4jYAdQ1xYDby1t7qVywlxp/iRqOU+do76bEcVke1v2dsYaRnc4gNIvrqHEn0XM1iRi2m23+h7F5LlzpL9yzoeHBFUuqO2kdmvZhIyjNuCd3Achy0UE8mcqlW+yJo48Y2Oxd2Xqrk4QFLiXE9NCS0vzOG4Z3reZ2CuU4N1i2lpfUq2ZlVb03tlFVftDY34Yv98gb8gD9VbXpWvjnr/fyKz9R38MTOQ9tiFR3Sczzq4A5Y2+B8BsOZVqy6rGp6Yc/wC+SvCqy+3qlwerwR5WtbcnKALnUmwtc+K+eb2bZzQBAQsSxaGnt2r8ua9tCb2tfYeKmpost30LeiKy6FfxM44Xi8NRm7J18tr6Eb+a9ux7Kdda7iq+Fu+lk9QEp5XiknZ17jUNLgJM1j95oPdIvuALey36NXYntwenr/f8mNa3Vk9c1tf7+xsn8ZUgbfM4+Aaf10WevTb99v1Lrz6ddyPgPFhqqgsbEezse8Luyka95w0F9rdUyMSFNfxbkKMmds/h1E1SoFwIAgMf+0WoIjjZ+JxJ9Bp9Vp+lRTtb+SM/1GTVaXzZWfs+iaahxPxNYcvqQCf76qz6tvoj8t/7/wAkHpuuqXz0ehrDNcICm4lx0UjW2Ac9x0aTbQbnwVvExXfJrsl5K2TkKmO/J3YLjkVUO4bOAuWH4h4+I8VzkYtlD+92+Z1RkQtX3e/yLJwvodQqxOY2TDayimkfSxtlilNzHcNLedrEgbk6g89lfhdVZWoW7WuzKcqrK5udXO+6JnD1JVvqH1NSOzu3K2MOvzBubEgWt8yuL7avbVVXbe9s6prs63ZZ31rRp1TLQQBAEBTcS4CKtgGbI9mrHbjXcEcwVPj5EqJdUSG+mNsdM48M0dXE0tqZGPAsGBtyRbq82v5W9V7kWV2S3COjyiuyC1OWy7VcnCAIDL8d4o+KNsbDYy3uRvlFrged1pemUxssbl4KOfbKEEo+TLcMcP8A2t5zuLYmWzBps5xPK/IK76hlTq1GHnyVMLGjZuUvHg9AocCpYRaOGNvjlBP+46lYcrJS5kzXjCMeyLBrQNhZcHR9QBAEBnuL8D+1NYRK2Lsyblzbix/mFtQFbxMiVMn0reytk0RtitvWiNwhhDKd7yKlkznNHdYGi1jvo4lSZl1tqTnHWjjFqrrb6ZbNUqBcIuIYbDOMssbJANswBt5HkuozlF7i9HMoqS00V0fCNC03+zsP8V3D2cSFI8i195M4VFa/pRbwwtYLNaGgcgAB7BQkp2IAgCAoOMcGdUwjs/8AMjOZo/Fpq2/jyVnEv9mzq8eSDJp92HT58HnNFWPhkzMJZIw6gixHUOaV9G1XfXrumYSc6Z/Jo21DxzGR+9jc13VtiD7kEfNZNnpU0/uPa+ppV+ox199Hyu46YBaKNxPV9gPYEk/Je1+lS39+X+BZ6jHX3EY6qqpamXXNJK/ZoFz5AfdaFp7qxq9dkZ/8TIn82b/hLh37K0vksZnixts0b5R18TzWBl5Ur5fTwjZxsdUx+polULIQBAEAQBAEAQBAEAQBAVHEmBtq4w2+V7dWO3seYI5gqfHvlTPqiRXUxtj0swrsIr6R+ZrHH88JzAjxbv6WK2FnY90dWL/JlvEvqe4M7v8AGdZHo/8A54XN/QLn7Lhy7P8AX/6dfaMqPdfoabg7FamqzyShoi0DCGkZj94jwGyzsyFNclGr8y7iztmuqz8jSqmWggCAy3G2JQ9i6HPeQkd0a2sb97otHAx7XZGxLhFLMvrUHBvlmX4MqA2sjbfVwcLeFr+2i0fU9Oj80UMDau/JnqK+dNwIAgCAICpix1jqp1NleHNF8xHdOgOh9fkVM6f4as2vw8kSt/idGvz8FsoSUICpxnh2nqtZGd4bPaS1w9Rv5G6lqvnU9wZHZVCxakjOzfs/17lS6352NPzFlej6pau6RTfp1b7M50/7P23/AHlQ9w6Ma1nz1K8n6nc+3B1H0+pd+TTYTg0FKLQsDb7nUuPm46lUJ2Sm9yey3CEYLUUT1wdhAEAQBAEAQBAEAQBAEAQBAEAQBAEAQGM4y4iexxgiOWw77hvr90Hl4lbHp+HGS92f5IzM3KcX7cPzKDh7h19Y4kuLImmxcPiceYbfbxKnzc72n0Q7/sQ4uH7i659j0PCcHgpm5YmBt9zu53m46lYc7JTe5PZrwhGC1FE9cHQQBAEAQGH4qldPWxQscI3R2Ocm1s1naDmbAW81qYq9vHlYlvfGjPyH13Rrb1rnZrZMSha9sZkbnebNF7k8/T1VBU2OLlrhFx2wUlHfLJaiJAgCAIAgCAIAgCAIAgCAIAgCAIAgCAIAgCAIAgCA8p4picyrlDtMzszfFp2I+i+l9OsUqEl3RhZsHG1v5mg4R4jhiiEUpyFpNnW0NzflsVSzcCyVjshzss4mZCMFCfGjQu4jpB/rM9yVR+xX/wBjLn2qn+5FZX8bQMH7trpD/tb7nX5KzV6XbL43ogs9Qrj8PJb8P4l9phbIQATcEDYEFU8mn2bXBeCzRb7lakWKgJggCAqMZ4bp6oh0jSHgWzscWut0JG481NVkWVfAyKymFnxI6cM4SpYHh7WFz2m4c9xcQeoB0B8V1ZlW2LUpHlePXDmKL1VyYIAgCAIAgCAIAgCAIAgCAIAgCAIAgCAIAgCAIAgK7GcFhqmhsrb2+FwNnN8nD6KSu2db3B6OLK42LUkYrFuDjDqyckdHxgn3Dh9FpV+qWf1LZQn6dDw9FdScPyPNu2aP+ET/APNSS9Ul/acL09f3GjpOAYzrJPI8dGhrB7i5+arT9Tul24LEcCpd+TU4XhsVNGI4m5WjXck3O5JJJKoznKb6pPktwhGC1HsS1wdBAEAQBAEAQBAEAQBAEAQBAEB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9" descr="data:image/jpeg;base64,/9j/4AAQSkZJRgABAQAAAQABAAD/2wCEAAkGBxIREhUUExQWFRUUGBgbGBgXFxcYGhkdGBcWFhgZHBccHCghGBslHhceIjEhJSkrLi4uGCAzODMsNygtLisBCgoKDg0OGxAQGzQmICUsLC8tLzQ0LDQ0LTQ0LCwsNDQsLywsLCwsLCwsLCwsLCwsLCwsLCwsNCwsLCwsLCwsLP/AABEIAL0BCwMBEQACEQEDEQH/xAAbAAEAAwADAQAAAAAAAAAAAAAABAUGAgMHAf/EAEQQAAEDAgQDBgMFBgQDCQAAAAEAAgMEEQUSITEGQVETImFxgZEyobEUQlJiwQcjcoLR8BYzQ5KDouEVJCVjc7LC0vH/xAAaAQEAAwEBAQAAAAAAAAAAAAAAAwQFAgEG/8QAMxEAAgICAQMCAwYGAgMAAAAAAAECAwQRIRIxQQUTMlFhFCJxgaGxIzNCUpHwweEVYtH/2gAMAwEAAhEDEQA/APcUAQBAEAQBAEAQBAEAQBAEAQBAQq6uyHKNXfRTVVdXL7FPKyva4Xch9u47uPvZT9CXgyZX2ye3JnJk726g3HQ6rlwi+GTVZNsOd7RY0tQJG3HqOh6KvODg9M2KrVZHqR3LgkCAIAgCAIAgCAIAgCAIAgCAIAgCAIAgCAIAgCAIAgCAIAgCAFAZWmqw573OOpJWrOtqKSPn7ZdU3JnL7QF50EOj4K3KntbOk2iNRYi5k7ANnuAcOVjz9F3dUnW990WcaxwmueDZLINsIAgCAIAgCAIAgCAIAgCAIAgCAIAgCAIAgCAIAgCAIAgCAjVVY2PTc9P6qSFTmV78mNXfuUdfjrhe1hvt/wBVerxI+TOlm2y7cGbdPaQNYCczc1tz4/VXU9L7xX1tbZ2NrR1XvSjzpOuWuCaSPVEiUeeonjYw/eFz9fldcWT6Ytk1dfVJRPRsYqJo2AwRdq8kCxcGgDW5JJ8PmsapQcvvvS+hsWOaX3FyUNRxBXQjPLRjINy14Nvr9FahTjzfTGT3+BXlbdBbcVr8S7wPF2VUedgIsbOadwf1CgyKJUT6WS0XK2PUixUBMEAQBAEAQBAEAQBAEAQBAEAQBAEBxlkDQXHQNBJPgNSvUth8GWZxPUVFzR0pljH+o9wYDbewJ1Vt0VV8WS5+hVV1k+a48fUsuHMc+1NeHMMb4zZzb368/Q+y4yaFU1p7TW0d0XOxPa009FyqxOV2PVE8cJdTsEjwR3T05kC4ufC6lpVbmlZ2I7XNRfR3M3FhOJ1AvNOIQfujV3qGWA9yrryceviuvf1ZVVF0/jn/AIImMcO1FNGZm1bnZbXBLmk68jm1PgVLj5nuzUJQXP0I7sb24Oam+PqWvBGNyTiRkpzGOxznob6E9dLqH1Ciuua6PPgkwrpzi+vx5I8GIdqJZSfvH0FtPkpfb6emJm3Sc59XzMdXY1mfduwPurG9Eka+CXBVatk3sMunQ2/ULructeCNDQVL5C2Jue9yBmaDbe1iRe3go5zUOZdiWuHXwu5DlEokMTwWOaSHA7iyRl1LaPZR6eGeicEYM2OMTHVzh3R+Ef8A2KoZdrb6PCLmLWtdfksuKcVFNA5wc1r3d1ma9rnyBOgvyUWNU7LEtbXn/WS5FqrhvevkUWHcOS1cbZKmqkIfqGMcMtuXeI19grNmX7c2qopfuQwxuuKdkm/2NHR09PRRhjS2NpP3nauPMkk3JVN+5dJy5bLK6Kkl2RMiqo3fC9rvJwK5dco90dKcX2Z3Lg6CAIAgCAIAgCAIAgCAIAgCAIAgCA+AIChn4XjBe+ne6nlfu9pLhqbnuE216ixViOTLhS5S8MgdEeXHhvyi6pIixjWueXuaAC4gAuI3JA0F1BJ7eyZLS0dq8PQgPPuNaGsfN8L5YjqzJYBuwINzYO/Meq18HIphW0+JfP5mZl02zmmuV8jQwshgoniEBtmHMA4OcHOGuZwJu7XdUkpyuTn5Zak4xqfT4RhMOqwJCw/DILFaj5MqS42ZmupXRPcw8jp4jkVwTxaa2a7gjhQ1EbpHyuY03DGsIvfm4g3sPDmq12Q63pIsVURsW2duF0c0NU0XztbIA1+1xe23JTyfVU2/kV46jalH5l3x1hYDmVTRtZknkT3Xeh09QqmHbp9DLeXXtdSJ3CFXoY+W7f1C7zq+00Q4Vmm4Mv6mljkFpGNeOjmhw9is9NrsaLSfc7GMAAAAAGgA0A9F4elHjXC0VVJ2kkkwNrBrXNDR5AtKs05dlUdQILcaFj3IqZ/2fR/6dRK0/mDHD5Bp+asR9TuXfTIH6fV42ijlqqzD5ezMua1iNS5hB/KdWnTZaFUasuHVKGinY7MaelLZv8BxP7TC2S1ibhw6EaG3gsXIp9qxw2atFnuQUixUBKZ7EOKRBI5slPOGNNu1yXYfG45KzDHjNcTW/kQTucXzF6+Zb4diEdQzPE4Obt4g9CORUVtM6pdM0d12xsW4slKMkCAIAgCAIAgCAIAgCAIAgIeJYpDTi8rw2+w5nyG5UtVFlr1BbI7LYVrcmZx/7Q6TNYB5HXufq5XF6dPt1Lf4lV50f7Xov8JxmGpBMbrkbtOjh6dPFVb8ayl/fRYqvhavussFATETFKBtRE6J97OG4NiOYI8iu4TcJKUe6OZwU4uL7Gc/wqylhlc2SR5c2xzEBtswPwtAF9N/NXY5c7rY9ZTnjQqql0mYxDC2Ns65uNdOX9VfXPJnKb7HXiFK2ojbKPiZo7yXjPYvpejhhjHueA15bsBYkaDy8EaWuTrq1yi5qa1zJWmPLdmve26Bc+31Q6X5OapOMupFk/iYSRujqITleCCWa7i17H+qqvCcX1QZeWWmtTRQYFiXZO0N8p8rgHpyuFblHrh0sp76JdUT02CUPaHDZwBHqsOUeltM24y6kmfXvDQSTYAXJPIBeHpgMQ44lfIRTBpaTlZpmc83sCNea2YYFUK+u1mVPNslZ01o7XDGZeWQH80bfmLkKJW4Ue0WyV15cu8tHXS8DVEjs1RM1t98l3vP87rAexXU/U9LVcdHMfT+dzls3GH0TII2xxizWjT9STzJ6rLlJye33NGMVFaRSYxiNU+Q09PE+N2n797CY7WubOGgOwvqb305qxVGqMVZN7/9SCyVkm4RWvqdB4brHNyvxB5BGoEY9RfNey6+1QT2q0c/Z5Nac2W3D+Bso2FrHOcXG7nOtqbW2GgChvvndLqkS1UxqjqJaKElCAIAgCAIAgCArKzH6aI2fK245DvH2F1ZrxLrFuMSCeTVDhyOiLiqjcbCUD+IOb8yF3LAyF/T+xysyl/1FvFK1wDmkOB2INx7qo4uL0ywmmto5rw9CAyT+DjLUulqJe1juSGEEHfRrrGxaOg35q682XtKuK0VVir3HOT2aX7DFkydmzLa2XKLeyp78lrR5nhWIsoawmRkkbe+0MynMbkZbD7w05XW1dq/GioyXGt7/Ayat03tyi+d60entqWF2TMM1r5bjNby3WN0S11a4NTqW9b5ENQ15IablpII5ixsuTo6cUI7JwP3gQuoycWmjmUVJNM8+bXtzFj9HDrz8ltV2xsW4mJZRKt8nbABG78rtCu5LaIt7OEVCKZ8spddpFmD8I3d/RRLbfPY7cupJLuVsEcczi55eCfwu9tCFRnmT6n09jUhiQUUn3JkuHMjF21DgehaHfQhdRzpLujyWHF9mfHYVK2NtS9rXMO5aTcd7KC5thz81ZqyoWPXkrW404R34NpwviHaNLPwgW8tlVzKlFqS8k+FY2nF+Cs4uxitikywxP7MDV4jEgdfcW1IA8l1iRxmn7r5OsmV6f8ADXBM4Upe0YJ5qaKOUk5C2PI7LYakHVpOqhyHBSca29EtCk4qU0tmkVYnCAIAgCAIAgCAIAgCAIAgMfx7i74w2FhtnBLyN7bAX8dbrW9Mx4zbsl47Gb6hdKKUF57kPhvgyOWNstQXHOLtja7K1o5XI1J9bLjJ9Qsc2oPSR1j4VainLlllWcCUzh+7MkTuRDi4erXXuPZQwz74ve9k08OqS7aMvQ4pLhk7o5LWv3m3sHDk9t9v7C0pqrNqUu0v9/QoRdmLZrujXYHxhFVSiJjHAkE3u0gW62OizcjDdMepyTL9GUrZdKTO/FuKYKeTs3BxcACcoGl9hqd7a+q8owbLodSF2XCqXSy0w2ubPG2Vl8rxcXFj0VWcOiTi/BYhLqipLySVydHwtHsgM3FwVTNnE2aUkOzBhfdua977Zj5XsrLy7XD22+CusatT69ckSreWzPINiHu1HmVWLBNZi2duWTf8Q/UICnxnBWS6215EL1NrlHjW+GUoglh0Peb4/wBVdpzGuJ8lO7DUuYcMlwUAnZcymw5HS3n1VuclOOl2Zn9UqZ8rlFd9nykjoVkTi4yaZtwkpxUl5OYC5OjXStvhTv4CfaQlTY/8xEV/8tlbwfPlmb+YFv6j5haOXHdX4Gdiy1b+JvFkGsEAQFJxAyuJb9kMQAGoffMT0vYi1lPTKqP8yOyG2Nj+B6KWHi2ogeI62DJ+ZnMbEixId8j4K3HEqvTdL5XhlZ5NlLStXHzRs43hwBBuCLg+BWc1p6ZeT3ycl4ehAEBmcdwWtkeXw1Vhu2MgtA8MzTr6gq5Rk1wXTKCZVuonN7jNoqqPiupp5OyrI9uYte34gRo8exVr7JTkRcqHp/Ir/abaZdNq2vmbiCVr2hzTdrgCD1BFwVlSi4tp90aMZKS2jmvD0IAgKXG+GoapwfIXhwFu662m+ysU5VlK1BkNuPXa9yRY4bRiCNsbS4hgsC43O99SoZzc5OT8kkYqKUUSVydHCSJrviaD5gFAcIqWNhu1jWk7kNAPuF7tghVnD9JM4vkp4nuO7iwXNtNTuV3G2cVpSZxKuEuWkWEMTWNDWgNa0WAAsABsAFGdnNAEAQGPxL/Nf/EUBGQH19S5jXFvTY6hAUU8znm7iT9PZASaTutJ6rXw46qTMfMe7dfIi7rNve7JP6mnStVpfQ+XURKaQVH/AIe9v/lv+pKkp/mR/Ejt+B/gUWDz5HMd+FwPz1W1OPVBox4y6ZpnqCwTcBQGUxHixst4aJzHz5rDNo02vmymxGYW56K5HGcErLF936MqyvUm4Qf3iHTYDijm5nVnZk/cIc+38wcB7BSSyqd8VrRxHHt1zYzlHwPJI/NVVTpfBrSCR0zOcSB5WR+oNR6a4qJ4sJN7nJs2UUYa0NaLBoAA6AaBZ5eONVUNjY57zla0EuJ5AblepNvSPG9LbKBnFkU+ZlO5vbEfuu0uGvO+hCuTwp1JTn286KsMuFjcY9/GymZh+LzOLnSdiRyMndPk1lxbxOqneTiwioxhv8SFUZEnuU9Eh0OMt0zRv8Q5v6sC5VuG+8Gjv28pdpohO4Wr6l+ad7G/mLs5A6BoAA91MvUKqo6qgRfYrLHuyRusPpBDEyNpJDGgAnc25lZM5OcnJ92aMYqKUV4JC5OggCAIAgCArqvHKaI2fKwEcr3PsFPDFumtxiyGeRVHhyOuDiKlebCZl/E2+q6lh3xW3FnkcmqXaRaAqsTn1AEAQHTVus0oDI1hu93mgOpAdVT8DvIoClQEyTRnot+EeiCXyMGcuubZFWDJ7bZupaWjqe5eHpbNm/7o8fkcPe6kp/mR/Ejt+B/gVtE3urdRiSPQcLxC7Gh29hf2WJdU4SfyNei+NkUt8lq03UJYIsOGwseZGxMa927g0Bx9V7t60eaW9kteHoQBAfHC+hQECiwSmheXxwsY47kNF/Tp6LuVkpLTZyoRT2kWC4OggCAIAgCAyU+OVk88kdHHEWwmznSOOp10AG2yu+1TXGLs221vgqe5bOTUNJLjklYXxK5x7OogkjlbmzZWOMfdBNw7xtpuuLaIJdVcuPk+53XbJvpnHn9C3wrEW1EYkYHtaSRZ7S06G2xUFkOiXTvf4EsJ9cd61+JR8fV744WtYS3tHEEjewF7X8Ve9NrjO19XhFXPnKNfHko+FuEYqmPtZnvIJIDGOygW6kak+qlzM26NjhHjRFi4lUq1J8lvVcAUxH7t0kbuRzF49Q6/ysq0PUL4vvsnlhVNdtFPBh2K0hMcIzs5FrmZfQPN2nwVqWTi3LqsjyV44+RV92D4NLwuyuGf7XlsbZe8HEddhYBUcmdMmvaWi5RG2KfuPZUM4TrPtAl+0NyiTMLl7nZb7b2BtoppZsXV7fT40QrFas6+rybYKgXSuxCo5DkgMtWSuDiTqCgPjHgi4QHGp+B3kUBS04zOAU+PDqsSIcifTW2S606LYseoN/Qx6luaX1K+aqaOdz0CwDeI2dzvAICRNWWjydbD53VjFW7UQZD1WyZh9Q0brY8GPJGjp6sOA1VaVbRCy0pJ3N+E3HMH9FUsri/oW6MqyH1RbU84eLj1HRVZRcXpmvXZGyPVE7VydhAEAQBAEAQBAZ3ifiCakNxBmit/mZtAejgBceeyt41NVr1KWmVsi2ytbjHaOHDvFjah3ZyAMefhse67wB5FTZXp8ql1R5RFjZqtfTLhmlWcXjhHC1pJa0Au1JAAuep6psHNAEBXY9hDauIxuOU3Ba4C5aRztz6W8VLTbKqanEjtrVkXFlfw3w06kcT9oc8OGrMoa2/W2pv6qXIynf8AEkRUYyp7NmhVUshAEAQHwoCpq4tSgKiqproCrlpnNN26IDrknu1wIsbH10QEbAaYvzOtsr+GlFOb88GZn2cqH5ndilA/I420Ct2yUoNL5FWiSVi/EpIaZYpuk2OmQHXVYZnC9Tae0eNJ8Mif9kzN+F58nC4/qrEcqxedkEsat+CTTz1EfxRk+LNfkVahnRfxIq2YT/pZb0XELW/ES3+IFv1CkcqZrhoqSxrIvsaPh7EDNKS1pyZdXa2Jvy6qlkOCSinsv4Vc47cuNmjVUvBAEBia/jtzHvYIACxxb3n9D0y6dd+a1aPTo2QU+vv9P+zOuzpVzcen9f8Ao0lBifb03bRAFxabNvpnAPdJ6XVC6r2rHB+C5VZ7kFJGJdxnWk2DLEbgRPNjzHNaixsPW3L9TPeRlb0o/od2F8cytcWztzdRlyPb/Kdx/d0ngU2x3TIRzLa3q1Gxw/HKecdyRt/wk5XexWbbi21/FEv15FdnwsmylhBDrFpGt7WIUGmS7R5LjFNHDO9sLrsDrtLT8OxsCOh2/wCi+mwnN0r3F/n5GDlKCtfQel4FiBlp43u+JzdfMEgn5L5/JrVdsorsmbVE3OtSZZqAlCA+XQH1AEAQFNiXE9NAS1z8zm6FrRcg9OgVurCttW0uCtblV1vTfJMwjFI6mMSRnTYg7tPQhQ3Uyql0yJarY2R6ok1REgQHXLEHICvqKUhAQJqdAVlXHZARcGl7zh4rSo06fzMfOX8QuZ4S5pG/gvYySeykt+DKNpy15aeR/wDxULYdE2j6Cmz3IKRaQU6jJSZHSICTHRDogJcOHA8kBOiwmMbgH0QE2OMNFgLBAc0AQBAV1TgVLI8yPgic87ucxpJt1uF2rJpaTejh1xb20TKenZG3KxrWNHJoAHsFy233OktdjtsvD0rsWwSCqFpYw4jZw0cPJw1C7rsnW9xejidcZrUkZKu4AeDeCYEfhlbr/vb/AEWlV6pNcTWyhZ6dF/C9EB3CFftljI/9U29i1WF6pV/aQv0+z5kqh4EncR20jI28wy7ne5AA9iorPVW1qCJa/TufvM3lHSMiY2Ngs1osAsiUnJ7ZpJJLSKDibikU57OMB0ltSfhbf6nwWhh4HvLrnwv3KWVme0+mPcx3/adbVuLWGWQjcM7rR4EiwC0ZfZMfhpb/AMlKP2i/nb1/gkN4ZxHfIB/xtf79VH/5Kjt0/od/Ybvn+p8NXiVJq8TNA5m0rfcXsinhXcNJfoOnKq7Pf6nOTj2dwDWmMOPNjczj5Nufon2DGh96T4/EfbL5cRXJe8H1dc6Q9syQxOF80lmkHlZu9j0sqOY8Zpe13RbxVem/c7EvG+DoqmXtc7oy74wwN71tjqND4qGnMsqj0xJLcWuyXUyxwPAYaQOEQdd1sxc4uJttvtvyUVt07Xub2S11QrWootFESBAEB8IQEeekB2QFVWUJ6IDOyRmGYO5E/PkruHLvW/JQzq9xUl4NAyQbjzXbj4Zk9mVWKQDt2kfeb9Cq9y3FP8jVwZd4/mWNNSKuaBYRUJ6ICXHSAboCQ1oCA+oAgKbFuJqamkEcjjmIuQBfKNbF3hpyurNOJZdFyj4K9uTCppSLaCVr2tc03a4Ag9QRcFV2tPROnvk5rw9CAIAgCAIAgCAIDyjiiJzKqUO3Lsw8WnY/p6L6X0+xToSXjgwc2Dja2/JteCayF1O2NlmuYO83mTzd436rGzaJ12Nvs3wzUxLozrSXdeDRKmWggOmOlY0lzWNBO5DQCfM817saO5eAjVdfFF/mSMZ/E4BSQqnP4U2cTshD4noiM4ipD/rx+pt9VK8O9f0MjWVS/wCpEKfiymL+xZJ3391j8pLM50aPEXO408V28K2MPckuPl5OFl1yl0RZHwCjxJs7nVEjez1uL5s2mhaNMg/vxS+2mUEoR0/9/wAimu2Mm5y2jUqmWggCA+EXQECtwmOUEHmvU2ntHjSa0ypOAVDNI5WEfmBv8t1bWXv4olGWBFvhknD8ALXZ5X53dALAKG252eNIsUY8alwXTIwNgoSc5oAgCAIAgIdbhcExBliY8t2Lmgkeq6UmuzPHFPuZLjTDpYXiqjneBcNybZeQDSLWF+RutDBuTaplFaZRzKmk7Yt7RpOGK4z0zHuOZ2ocfEEjVVcuv27ZRS0vBYxrOupNvk5Y9jLKVgc4ZiSAGg6nqfQJjY8r59KPb7lVHqZKw2tbPG2Rl8rxcX0PRRWQcJOL8EkJKcVJeSi4i4ZlqZRIyoLLAANy3y9S0ggglWcfMdMXHpT2V78VWyUttHZxFLXRZPsrBI1re8SWl5O2ziL+huucd0c+9s6v97j2jhwnxMaouZIGtkGoAuL20cLEmxBUuXiRrip1vcWR42S7JOE+GjSqgXDPYHxOKiUxOjLHDNzuO6bdNCrt2H7dStT2noqVZXXY62uVs0KpFsqeIMBjq2Wd3Xt+B43b4eI8FNRfOmXVEitpjbHpkY+n4LrA/wDzI48p0kBcT5hotb3WpP1SLjrp2Z8fTpKW+o3mGUz442skkMrhe7yACddNB029FkTkpSbS0acIuMdN7JS4OggION1D46eV7BdzWkjS/rbnbdSUqLsipdt8nFrkoNx76PN8BoI6yY9vORcXHes6Qn85+gW7mTtqgvZXH08GRiwrsk/cfP1Nl/giit8DvPtJL/8AuWP9sv38Rp/Zqv7SZhPDVNTOzRx3f+J5L3DwBO3oo7b7LPiZ3XTCv4UXCiJAgCAIAgCAIAgCAIAgCAIAgOmnqmSXLHtfY2OUg2PQ22K6lCUPiWjmM4y+F7OGI0LJ43RyC7XCx/Qg8iF5GTi9o9klJaZizwjW07iaacEHqXRu9bXa72WovUITWrobM94UoPdctHOn4PqZ3h1ZNdo3a0uc4+Gc2DR5Bcz9QUY9NMek6jhNy6rZbNvDE1jQ1oAa0AADYAbBZhfOaAIDHcQcJPMpnpHBjyblhJaC78TXj4T8lfxs3249E1uJSyMTrl1wemQXVuMNGQxPPLMBEf8AmzfOyn3gN9X6ckWsxcfrwWXB3DssL3TT2DyCAwHMRcgkudsSbKDNzFdqEFqKJsXGdW5SfLNaqBcCAIAgCAIAgMxi3BNPKS6MmFx3y6tP8h0HpZW6c22rhPaK1uJXZy1yTuHMC+yNN5XyOda+Y2aLcmt2CjvyJXS20d00qpaRcqAmCAIAgCAIAgCAIAgMseM2Cr+zOjIOfJe9zcmzTlt8J091dWInT7vV+RV+0tW+30/malUi0EAQGe4wwqoqGDsJLZb5oybB/wDMNj56K1iXxpnuS3/wV8mmVsdJ6Mnw9g1f2l42up7GznSbeIDPv/TxWllZtEodOuoo4+JdGW96PRZa2Njmsc9oc7YEgE+ix41TknJLhGm7IxaTfJIUZ2EAQBAEAQBAEAQBAEAQBAEAQHy/JAfUAQBAEBV8Rdu6FzKfL2ruRdlOU7kHqp6HGM1Ka2iK5SlBxg+TNcIYZXMm/e54omA3aXhweToAACdOd9OSuZuTTZHUFz89FTFothL774Nysw0AgCAIAgMfx9iHZBgjlyPuS8N0Jbbm7lZaXp1PVJylHcfqUM63pj0xemW/CVZLNTMdK0h2oBcLFwGzrb6/pdVcpVq1+32LOO5utdfcuVXJggCA+OFwgPL+JOHZqZxeXGWNx+Mnvi+2fr5hb2FnKeq2tPxox8vEcNzT4LLhHiKbtGQO/eMcbAn4m6E78xpzXPqGLUoOxcP9zrCyLHJVvlfsb9YZrBAEAQFPW406KYsfC8QtYXOn+6LAk7eVuuvRTRrjKG1L72+3/ZFKyUZcrjXcmYZicNSzPE8PHrp5gry2mdT1NHtdsLFuLJiiJAgCAIAgKPinHvsjBlbme+9gb2FtybanyVzDxVe3t6S7lXJyHUlpbbKSCqxiQB4jYAdQ1xYDby1t7qVywlxp/iRqOU+do76bEcVke1v2dsYaRnc4gNIvrqHEn0XM1iRi2m23+h7F5LlzpL9yzoeHBFUuqO2kdmvZhIyjNuCd3Achy0UE8mcqlW+yJo48Y2Oxd2Xqrk4QFLiXE9NCS0vzOG4Z3reZ2CuU4N1i2lpfUq2ZlVb03tlFVftDY34Yv98gb8gD9VbXpWvjnr/fyKz9R38MTOQ9tiFR3Sczzq4A5Y2+B8BsOZVqy6rGp6Yc/wC+SvCqy+3qlwerwR5WtbcnKALnUmwtc+K+eb2bZzQBAQsSxaGnt2r8ua9tCb2tfYeKmpost30LeiKy6FfxM44Xi8NRm7J18tr6Eb+a9ux7Kdda7iq+Fu+lk9QEp5XiknZ17jUNLgJM1j95oPdIvuALey36NXYntwenr/f8mNa3Vk9c1tf7+xsn8ZUgbfM4+Aaf10WevTb99v1Lrz6ddyPgPFhqqgsbEezse8Luyka95w0F9rdUyMSFNfxbkKMmds/h1E1SoFwIAgMf+0WoIjjZ+JxJ9Bp9Vp+lRTtb+SM/1GTVaXzZWfs+iaahxPxNYcvqQCf76qz6tvoj8t/7/wAkHpuuqXz0ehrDNcICm4lx0UjW2Ac9x0aTbQbnwVvExXfJrsl5K2TkKmO/J3YLjkVUO4bOAuWH4h4+I8VzkYtlD+92+Z1RkQtX3e/yLJwvodQqxOY2TDayimkfSxtlilNzHcNLedrEgbk6g89lfhdVZWoW7WuzKcqrK5udXO+6JnD1JVvqH1NSOzu3K2MOvzBubEgWt8yuL7avbVVXbe9s6prs63ZZ31rRp1TLQQBAEBTcS4CKtgGbI9mrHbjXcEcwVPj5EqJdUSG+mNsdM48M0dXE0tqZGPAsGBtyRbq82v5W9V7kWV2S3COjyiuyC1OWy7VcnCAIDL8d4o+KNsbDYy3uRvlFrged1pemUxssbl4KOfbKEEo+TLcMcP8A2t5zuLYmWzBps5xPK/IK76hlTq1GHnyVMLGjZuUvHg9AocCpYRaOGNvjlBP+46lYcrJS5kzXjCMeyLBrQNhZcHR9QBAEBnuL8D+1NYRK2Lsyblzbix/mFtQFbxMiVMn0reytk0RtitvWiNwhhDKd7yKlkznNHdYGi1jvo4lSZl1tqTnHWjjFqrrb6ZbNUqBcIuIYbDOMssbJANswBt5HkuozlF7i9HMoqS00V0fCNC03+zsP8V3D2cSFI8i195M4VFa/pRbwwtYLNaGgcgAB7BQkp2IAgCAoOMcGdUwjs/8AMjOZo/Fpq2/jyVnEv9mzq8eSDJp92HT58HnNFWPhkzMJZIw6gixHUOaV9G1XfXrumYSc6Z/Jo21DxzGR+9jc13VtiD7kEfNZNnpU0/uPa+ppV+ox199Hyu46YBaKNxPV9gPYEk/Je1+lS39+X+BZ6jHX3EY6qqpamXXNJK/ZoFz5AfdaFp7qxq9dkZ/8TIn82b/hLh37K0vksZnixts0b5R18TzWBl5Ur5fTwjZxsdUx+polULIQBAEAQBAEAQBAEAQBAVHEmBtq4w2+V7dWO3seYI5gqfHvlTPqiRXUxtj0swrsIr6R+ZrHH88JzAjxbv6WK2FnY90dWL/JlvEvqe4M7v8AGdZHo/8A54XN/QLn7Lhy7P8AX/6dfaMqPdfoabg7FamqzyShoi0DCGkZj94jwGyzsyFNclGr8y7iztmuqz8jSqmWggCAy3G2JQ9i6HPeQkd0a2sb97otHAx7XZGxLhFLMvrUHBvlmX4MqA2sjbfVwcLeFr+2i0fU9Oj80UMDau/JnqK+dNwIAgCAICpix1jqp1NleHNF8xHdOgOh9fkVM6f4as2vw8kSt/idGvz8FsoSUICpxnh2nqtZGd4bPaS1w9Rv5G6lqvnU9wZHZVCxakjOzfs/17lS6352NPzFlej6pau6RTfp1b7M50/7P23/AHlQ9w6Ma1nz1K8n6nc+3B1H0+pd+TTYTg0FKLQsDb7nUuPm46lUJ2Sm9yey3CEYLUUT1wdhAEAQBAEAQBAEAQBAEAQBAEAQBAEAQGM4y4iexxgiOWw77hvr90Hl4lbHp+HGS92f5IzM3KcX7cPzKDh7h19Y4kuLImmxcPiceYbfbxKnzc72n0Q7/sQ4uH7i659j0PCcHgpm5YmBt9zu53m46lYc7JTe5PZrwhGC1FE9cHQQBAEAQGH4qldPWxQscI3R2Ocm1s1naDmbAW81qYq9vHlYlvfGjPyH13Rrb1rnZrZMSha9sZkbnebNF7k8/T1VBU2OLlrhFx2wUlHfLJaiJAgCAIAgCAIAgCAIAgCAIAgCAIAgCAIAgCAIAgCA8p4picyrlDtMzszfFp2I+i+l9OsUqEl3RhZsHG1v5mg4R4jhiiEUpyFpNnW0NzflsVSzcCyVjshzss4mZCMFCfGjQu4jpB/rM9yVR+xX/wBjLn2qn+5FZX8bQMH7trpD/tb7nX5KzV6XbL43ogs9Qrj8PJb8P4l9phbIQATcEDYEFU8mn2bXBeCzRb7lakWKgJggCAqMZ4bp6oh0jSHgWzscWut0JG481NVkWVfAyKymFnxI6cM4SpYHh7WFz2m4c9xcQeoB0B8V1ZlW2LUpHlePXDmKL1VyYIAgCAIAgCAIAgCAIAgCAIAgCAIAgCAIAgCAIAgK7GcFhqmhsrb2+FwNnN8nD6KSu2db3B6OLK42LUkYrFuDjDqyckdHxgn3Dh9FpV+qWf1LZQn6dDw9FdScPyPNu2aP+ET/APNSS9Ul/acL09f3GjpOAYzrJPI8dGhrB7i5+arT9Tul24LEcCpd+TU4XhsVNGI4m5WjXck3O5JJJKoznKb6pPktwhGC1HsS1wdBAEAQBAEAQBAEAQBAEAQBAEB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797" y="2348880"/>
            <a:ext cx="4616355" cy="326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http://www.dicasentrevistadeemprego.com.br/images/homem-com-duvida-sobre-o-gu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22" y="3761656"/>
            <a:ext cx="294781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As </a:t>
            </a:r>
            <a:r>
              <a:rPr lang="pt-BR" dirty="0" smtClean="0">
                <a:solidFill>
                  <a:srgbClr val="FF0000"/>
                </a:solidFill>
              </a:rPr>
              <a:t>linguagens</a:t>
            </a:r>
            <a:r>
              <a:rPr lang="pt-BR" dirty="0" smtClean="0"/>
              <a:t> </a:t>
            </a:r>
            <a:r>
              <a:rPr lang="pt-BR" dirty="0" smtClean="0">
                <a:solidFill>
                  <a:srgbClr val="FF0000"/>
                </a:solidFill>
              </a:rPr>
              <a:t>dinâmicas</a:t>
            </a:r>
            <a:r>
              <a:rPr lang="pt-BR" dirty="0" smtClean="0"/>
              <a:t> eram vistas no passado apenas como linguagens de script</a:t>
            </a:r>
          </a:p>
          <a:p>
            <a:r>
              <a:rPr lang="pt-BR" dirty="0" smtClean="0"/>
              <a:t>Era usadas somente para </a:t>
            </a:r>
            <a:r>
              <a:rPr lang="pt-BR" dirty="0" smtClean="0">
                <a:solidFill>
                  <a:srgbClr val="FF0000"/>
                </a:solidFill>
              </a:rPr>
              <a:t>automatizar</a:t>
            </a:r>
            <a:r>
              <a:rPr lang="pt-BR" dirty="0" smtClean="0"/>
              <a:t> pequenas tarefas</a:t>
            </a:r>
          </a:p>
          <a:p>
            <a:r>
              <a:rPr lang="pt-BR" dirty="0" smtClean="0"/>
              <a:t>Com o passar do tempo, elas </a:t>
            </a:r>
            <a:r>
              <a:rPr lang="pt-BR" dirty="0" smtClean="0">
                <a:solidFill>
                  <a:srgbClr val="FF0000"/>
                </a:solidFill>
              </a:rPr>
              <a:t>cresceram</a:t>
            </a:r>
            <a:r>
              <a:rPr lang="pt-BR" dirty="0" smtClean="0"/>
              <a:t>, </a:t>
            </a:r>
            <a:r>
              <a:rPr lang="pt-BR" dirty="0" smtClean="0">
                <a:solidFill>
                  <a:srgbClr val="FF0000"/>
                </a:solidFill>
              </a:rPr>
              <a:t>amadureceram</a:t>
            </a:r>
            <a:r>
              <a:rPr lang="pt-BR" dirty="0" smtClean="0"/>
              <a:t> e conquistaram </a:t>
            </a:r>
            <a:r>
              <a:rPr lang="pt-BR" dirty="0" smtClean="0">
                <a:solidFill>
                  <a:srgbClr val="FF0000"/>
                </a:solidFill>
              </a:rPr>
              <a:t>espaço</a:t>
            </a:r>
            <a:r>
              <a:rPr lang="pt-BR" dirty="0" smtClean="0"/>
              <a:t> no mercado</a:t>
            </a:r>
          </a:p>
          <a:p>
            <a:r>
              <a:rPr lang="pt-BR" dirty="0" smtClean="0"/>
              <a:t>A ponto de chamar a atenção dos </a:t>
            </a:r>
            <a:r>
              <a:rPr lang="pt-BR" dirty="0" smtClean="0">
                <a:solidFill>
                  <a:srgbClr val="FF0000"/>
                </a:solidFill>
              </a:rPr>
              <a:t>grandes</a:t>
            </a:r>
            <a:r>
              <a:rPr lang="pt-BR" dirty="0" smtClean="0"/>
              <a:t> </a:t>
            </a:r>
            <a:r>
              <a:rPr lang="pt-BR" dirty="0" smtClean="0">
                <a:solidFill>
                  <a:srgbClr val="FF0000"/>
                </a:solidFill>
              </a:rPr>
              <a:t>fornecedores</a:t>
            </a:r>
            <a:r>
              <a:rPr lang="pt-BR" dirty="0" smtClean="0"/>
              <a:t> de tecnologia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445224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11" y="4437111"/>
            <a:ext cx="1859024" cy="216886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</a:t>
            </a:r>
            <a:r>
              <a:rPr lang="pt-BR" dirty="0" smtClean="0">
                <a:solidFill>
                  <a:srgbClr val="FF0000"/>
                </a:solidFill>
              </a:rPr>
              <a:t>Python</a:t>
            </a:r>
            <a:r>
              <a:rPr lang="pt-BR" dirty="0" smtClean="0"/>
              <a:t> se destaca como uma das mais </a:t>
            </a:r>
            <a:r>
              <a:rPr lang="pt-BR" dirty="0" smtClean="0">
                <a:solidFill>
                  <a:srgbClr val="FF0000"/>
                </a:solidFill>
              </a:rPr>
              <a:t>populares</a:t>
            </a:r>
            <a:r>
              <a:rPr lang="pt-BR" dirty="0" smtClean="0"/>
              <a:t> e </a:t>
            </a:r>
            <a:r>
              <a:rPr lang="pt-BR" dirty="0" smtClean="0">
                <a:solidFill>
                  <a:srgbClr val="FF0000"/>
                </a:solidFill>
              </a:rPr>
              <a:t>poderosas</a:t>
            </a:r>
          </a:p>
          <a:p>
            <a:r>
              <a:rPr lang="pt-BR" dirty="0" smtClean="0"/>
              <a:t>Existe uma </a:t>
            </a:r>
            <a:r>
              <a:rPr lang="pt-BR" dirty="0" smtClean="0">
                <a:solidFill>
                  <a:srgbClr val="FF0000"/>
                </a:solidFill>
              </a:rPr>
              <a:t>comunidade</a:t>
            </a:r>
            <a:r>
              <a:rPr lang="pt-BR" dirty="0" smtClean="0"/>
              <a:t> movimentada de usuários da linguagem em todo o mundo</a:t>
            </a:r>
          </a:p>
          <a:p>
            <a:r>
              <a:rPr lang="pt-BR" dirty="0" smtClean="0"/>
              <a:t>O foco </a:t>
            </a:r>
            <a:r>
              <a:rPr lang="pt-BR" dirty="0" smtClean="0">
                <a:solidFill>
                  <a:srgbClr val="FF0000"/>
                </a:solidFill>
              </a:rPr>
              <a:t>deste minicurso é a versão 3.3 </a:t>
            </a:r>
            <a:r>
              <a:rPr lang="pt-BR" dirty="0" smtClean="0"/>
              <a:t>da linguagem que quebra a compatibilidade com versões anteriores.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088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Python?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i="1" dirty="0"/>
              <a:t>Python</a:t>
            </a:r>
            <a:r>
              <a:rPr lang="pt-BR" dirty="0"/>
              <a:t> é uma </a:t>
            </a:r>
            <a:r>
              <a:rPr lang="pt-BR" dirty="0">
                <a:solidFill>
                  <a:srgbClr val="FF0000"/>
                </a:solidFill>
              </a:rPr>
              <a:t>linguagem de programação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de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alto</a:t>
            </a:r>
            <a:r>
              <a:rPr lang="pt-BR" dirty="0"/>
              <a:t> </a:t>
            </a:r>
            <a:r>
              <a:rPr lang="pt-BR" dirty="0" smtClean="0">
                <a:solidFill>
                  <a:srgbClr val="FF0000"/>
                </a:solidFill>
              </a:rPr>
              <a:t>nível</a:t>
            </a:r>
            <a:r>
              <a:rPr lang="pt-BR" dirty="0"/>
              <a:t> , </a:t>
            </a:r>
            <a:r>
              <a:rPr lang="pt-BR" dirty="0">
                <a:solidFill>
                  <a:srgbClr val="FF0000"/>
                </a:solidFill>
              </a:rPr>
              <a:t>interpretada</a:t>
            </a:r>
            <a:r>
              <a:rPr lang="pt-BR" dirty="0"/>
              <a:t>, </a:t>
            </a:r>
            <a:r>
              <a:rPr lang="pt-BR" dirty="0">
                <a:solidFill>
                  <a:srgbClr val="FF0000"/>
                </a:solidFill>
              </a:rPr>
              <a:t>imperativa</a:t>
            </a:r>
            <a:r>
              <a:rPr lang="pt-BR" dirty="0"/>
              <a:t>, </a:t>
            </a:r>
            <a:r>
              <a:rPr lang="pt-BR" dirty="0">
                <a:solidFill>
                  <a:srgbClr val="FF0000"/>
                </a:solidFill>
              </a:rPr>
              <a:t>orientada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a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objetos</a:t>
            </a:r>
            <a:r>
              <a:rPr lang="pt-BR" dirty="0"/>
              <a:t>, </a:t>
            </a:r>
            <a:r>
              <a:rPr lang="pt-BR" dirty="0">
                <a:solidFill>
                  <a:srgbClr val="FF0000"/>
                </a:solidFill>
              </a:rPr>
              <a:t>funcional</a:t>
            </a:r>
            <a:r>
              <a:rPr lang="pt-BR" dirty="0"/>
              <a:t>, </a:t>
            </a:r>
            <a:r>
              <a:rPr lang="pt-BR" dirty="0">
                <a:solidFill>
                  <a:srgbClr val="FF0000"/>
                </a:solidFill>
              </a:rPr>
              <a:t>de</a:t>
            </a:r>
            <a:r>
              <a:rPr lang="pt-BR" dirty="0"/>
              <a:t> </a:t>
            </a:r>
            <a:r>
              <a:rPr lang="pt-BR" dirty="0" err="1">
                <a:solidFill>
                  <a:srgbClr val="FF0000"/>
                </a:solidFill>
              </a:rPr>
              <a:t>tipagem</a:t>
            </a:r>
            <a:r>
              <a:rPr lang="pt-BR" dirty="0"/>
              <a:t> </a:t>
            </a:r>
            <a:r>
              <a:rPr lang="pt-BR" dirty="0">
                <a:solidFill>
                  <a:srgbClr val="FF0000"/>
                </a:solidFill>
              </a:rPr>
              <a:t>dinâmica</a:t>
            </a:r>
            <a:r>
              <a:rPr lang="pt-BR" dirty="0"/>
              <a:t> e </a:t>
            </a:r>
            <a:r>
              <a:rPr lang="pt-BR" dirty="0">
                <a:solidFill>
                  <a:srgbClr val="FF0000"/>
                </a:solidFill>
              </a:rPr>
              <a:t>forte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Foi </a:t>
            </a:r>
            <a:r>
              <a:rPr lang="pt-BR" dirty="0"/>
              <a:t>lançada por </a:t>
            </a:r>
            <a:r>
              <a:rPr lang="pt-BR" dirty="0">
                <a:hlinkClick r:id="rId2" tooltip="Guido van Rossum"/>
              </a:rPr>
              <a:t>Guido </a:t>
            </a:r>
            <a:r>
              <a:rPr lang="pt-BR" dirty="0" smtClean="0">
                <a:hlinkClick r:id="rId2" tooltip="Guido van Rossum"/>
              </a:rPr>
              <a:t>van </a:t>
            </a:r>
            <a:r>
              <a:rPr lang="pt-BR" dirty="0" err="1" smtClean="0">
                <a:hlinkClick r:id="rId2" tooltip="Guido van Rossum"/>
              </a:rPr>
              <a:t>Rossum</a:t>
            </a:r>
            <a:r>
              <a:rPr lang="pt-BR" dirty="0"/>
              <a:t> em 1991</a:t>
            </a:r>
            <a:r>
              <a:rPr lang="pt-BR" dirty="0" smtClean="0"/>
              <a:t>.</a:t>
            </a:r>
            <a:r>
              <a:rPr lang="pt-BR" dirty="0"/>
              <a:t> </a:t>
            </a:r>
            <a:endParaRPr lang="pt-BR" dirty="0" smtClean="0"/>
          </a:p>
          <a:p>
            <a:r>
              <a:rPr lang="pt-BR" dirty="0" smtClean="0"/>
              <a:t>Modelo </a:t>
            </a:r>
            <a:r>
              <a:rPr lang="pt-BR" dirty="0"/>
              <a:t>de desenvolvimento comunitário, aberto e gerenciado </a:t>
            </a:r>
            <a:r>
              <a:rPr lang="pt-BR" dirty="0" smtClean="0"/>
              <a:t>pela </a:t>
            </a:r>
            <a:r>
              <a:rPr lang="pt-BR" dirty="0" smtClean="0">
                <a:hlinkClick r:id="rId3" tooltip="Python Software Foundation"/>
              </a:rPr>
              <a:t>Python </a:t>
            </a:r>
            <a:r>
              <a:rPr lang="pt-BR" dirty="0">
                <a:hlinkClick r:id="rId3" tooltip="Python Software Foundation"/>
              </a:rPr>
              <a:t>Software </a:t>
            </a:r>
            <a:r>
              <a:rPr lang="pt-BR" dirty="0" smtClean="0">
                <a:hlinkClick r:id="rId3" tooltip="Python Software Foundation"/>
              </a:rPr>
              <a:t>Foundation</a:t>
            </a:r>
            <a:endParaRPr lang="pt-BR" dirty="0" smtClean="0"/>
          </a:p>
          <a:p>
            <a:r>
              <a:rPr lang="pt-BR" dirty="0" smtClean="0"/>
              <a:t>A </a:t>
            </a:r>
            <a:r>
              <a:rPr lang="pt-BR" dirty="0"/>
              <a:t>linguagem </a:t>
            </a:r>
            <a:r>
              <a:rPr lang="pt-BR" dirty="0" smtClean="0">
                <a:solidFill>
                  <a:srgbClr val="FF0000"/>
                </a:solidFill>
              </a:rPr>
              <a:t>não </a:t>
            </a:r>
            <a:r>
              <a:rPr lang="pt-BR" dirty="0">
                <a:solidFill>
                  <a:srgbClr val="FF0000"/>
                </a:solidFill>
              </a:rPr>
              <a:t>é formalmente especificada</a:t>
            </a:r>
            <a:r>
              <a:rPr lang="pt-BR" dirty="0"/>
              <a:t>. </a:t>
            </a:r>
            <a:endParaRPr lang="pt-BR" dirty="0" smtClean="0"/>
          </a:p>
          <a:p>
            <a:r>
              <a:rPr lang="pt-BR" dirty="0" smtClean="0"/>
              <a:t>O padrão,</a:t>
            </a:r>
            <a:r>
              <a:rPr lang="pt-BR" dirty="0"/>
              <a:t> </a:t>
            </a:r>
            <a:r>
              <a:rPr lang="pt-BR" i="1" dirty="0"/>
              <a:t>de </a:t>
            </a:r>
            <a:r>
              <a:rPr lang="pt-BR" i="1" dirty="0" smtClean="0"/>
              <a:t>fato,</a:t>
            </a:r>
            <a:r>
              <a:rPr lang="pt-BR" dirty="0"/>
              <a:t> é a implementação </a:t>
            </a:r>
            <a:r>
              <a:rPr lang="pt-BR" dirty="0" err="1" smtClean="0">
                <a:hlinkClick r:id="rId4" tooltip="CPython"/>
              </a:rPr>
              <a:t>CPython</a:t>
            </a:r>
            <a:r>
              <a:rPr lang="pt-BR" dirty="0" smtClean="0"/>
              <a:t> escrita em C e mantida por Guido van </a:t>
            </a:r>
            <a:r>
              <a:rPr lang="pt-BR" dirty="0" err="1" smtClean="0"/>
              <a:t>Rossum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14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dStudPres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2399BB-7EC3-4342-B503-148D67E07A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EdStudPres</Template>
  <TotalTime>0</TotalTime>
  <Words>3000</Words>
  <Application>Microsoft Office PowerPoint</Application>
  <PresentationFormat>Apresentação na tela (4:3)</PresentationFormat>
  <Paragraphs>391</Paragraphs>
  <Slides>66</Slides>
  <Notes>17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67" baseType="lpstr">
      <vt:lpstr>EdStudPres</vt:lpstr>
      <vt:lpstr>Minicurso python – sasi - 2014    prof. EDKALLENN LIMA Bacharel em Sistemas de informação (UFAC) especialista em desenvolvimento web e computação forense.</vt:lpstr>
      <vt:lpstr>Minicurso de Python – para programadores</vt:lpstr>
      <vt:lpstr>Citação</vt:lpstr>
      <vt:lpstr>Agradecimentos</vt:lpstr>
      <vt:lpstr>BIO</vt:lpstr>
      <vt:lpstr>Agenda</vt:lpstr>
      <vt:lpstr>Introdução</vt:lpstr>
      <vt:lpstr>Introdução</vt:lpstr>
      <vt:lpstr>O que é Python?</vt:lpstr>
      <vt:lpstr>Características</vt:lpstr>
      <vt:lpstr>Características</vt:lpstr>
      <vt:lpstr>Características</vt:lpstr>
      <vt:lpstr>Características</vt:lpstr>
      <vt:lpstr>Interfaces para...</vt:lpstr>
      <vt:lpstr>Por que usar?</vt:lpstr>
      <vt:lpstr>Por que as pessoas usam?</vt:lpstr>
      <vt:lpstr>Por que as pessoas usam?</vt:lpstr>
      <vt:lpstr>Histórico</vt:lpstr>
      <vt:lpstr>Histórico</vt:lpstr>
      <vt:lpstr>Onde Python roda?</vt:lpstr>
      <vt:lpstr>Onde Python roda?</vt:lpstr>
      <vt:lpstr>Onde Python roda?</vt:lpstr>
      <vt:lpstr>Onde Python roda?</vt:lpstr>
      <vt:lpstr>Python Software Foundation (PSF) - Patrocinadores</vt:lpstr>
      <vt:lpstr>Fontes</vt:lpstr>
      <vt:lpstr>Tipagem dinâmica e forte</vt:lpstr>
      <vt:lpstr>Compilação e interpretação</vt:lpstr>
      <vt:lpstr>Compilação e interpretação</vt:lpstr>
      <vt:lpstr>Compilação e interpretação</vt:lpstr>
      <vt:lpstr>Compilação e interpretação</vt:lpstr>
      <vt:lpstr>Modo interativo</vt:lpstr>
      <vt:lpstr>Modo interativo</vt:lpstr>
      <vt:lpstr>No Linux (e Mac)</vt:lpstr>
      <vt:lpstr>Modo interativo</vt:lpstr>
      <vt:lpstr>Ferramentas</vt:lpstr>
      <vt:lpstr>Eric Python IDE</vt:lpstr>
      <vt:lpstr>PyDEV</vt:lpstr>
      <vt:lpstr>PyScripter</vt:lpstr>
      <vt:lpstr>SciTE</vt:lpstr>
      <vt:lpstr>Notepad++</vt:lpstr>
      <vt:lpstr>Sublime</vt:lpstr>
      <vt:lpstr>Ferramentas</vt:lpstr>
      <vt:lpstr>Ferramentas</vt:lpstr>
      <vt:lpstr>Ferramentas</vt:lpstr>
      <vt:lpstr>Ferramentas</vt:lpstr>
      <vt:lpstr>Ferramentas</vt:lpstr>
      <vt:lpstr>QPython – Python para Android</vt:lpstr>
      <vt:lpstr>E para o iOS</vt:lpstr>
      <vt:lpstr>Cultura</vt:lpstr>
      <vt:lpstr>Cultura</vt:lpstr>
      <vt:lpstr>Cultura</vt:lpstr>
      <vt:lpstr>Cultura</vt:lpstr>
      <vt:lpstr>Cultura</vt:lpstr>
      <vt:lpstr>Recursos do Python</vt:lpstr>
      <vt:lpstr>Recursos do Python</vt:lpstr>
      <vt:lpstr>Recursos do Python</vt:lpstr>
      <vt:lpstr>Bibliografia em Português</vt:lpstr>
      <vt:lpstr>Bibliografia em Português</vt:lpstr>
      <vt:lpstr>Bibliografia em Português</vt:lpstr>
      <vt:lpstr>Bibliografia em Português</vt:lpstr>
      <vt:lpstr>Bibliografia em Português</vt:lpstr>
      <vt:lpstr>Bibliografia em Português</vt:lpstr>
      <vt:lpstr>Bibliografia em Português</vt:lpstr>
      <vt:lpstr>Bibliografia em Português</vt:lpstr>
      <vt:lpstr>Na Internet</vt:lpstr>
      <vt:lpstr>Perguntas e Discussão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2014-02-10T07:56:03Z</dcterms:created>
  <dcterms:modified xsi:type="dcterms:W3CDTF">2016-05-20T23:38:52Z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TC101671259990</vt:lpwstr>
  </property>
</Properties>
</file>